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22"/>
  </p:notesMasterIdLst>
  <p:handoutMasterIdLst>
    <p:handoutMasterId r:id="rId23"/>
  </p:handoutMasterIdLst>
  <p:sldIdLst>
    <p:sldId id="422" r:id="rId2"/>
    <p:sldId id="382" r:id="rId3"/>
    <p:sldId id="389" r:id="rId4"/>
    <p:sldId id="423" r:id="rId5"/>
    <p:sldId id="426" r:id="rId6"/>
    <p:sldId id="427" r:id="rId7"/>
    <p:sldId id="428" r:id="rId8"/>
    <p:sldId id="439" r:id="rId9"/>
    <p:sldId id="425" r:id="rId10"/>
    <p:sldId id="429" r:id="rId11"/>
    <p:sldId id="430" r:id="rId12"/>
    <p:sldId id="431" r:id="rId13"/>
    <p:sldId id="432" r:id="rId14"/>
    <p:sldId id="435" r:id="rId15"/>
    <p:sldId id="433" r:id="rId16"/>
    <p:sldId id="437" r:id="rId17"/>
    <p:sldId id="424" r:id="rId18"/>
    <p:sldId id="442" r:id="rId19"/>
    <p:sldId id="441" r:id="rId20"/>
    <p:sldId id="440" r:id="rId21"/>
  </p:sldIdLst>
  <p:sldSz cx="9144000" cy="6858000" type="screen4x3"/>
  <p:notesSz cx="9236075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90000"/>
    <a:srgbClr val="FFFFFF"/>
    <a:srgbClr val="FF9900"/>
    <a:srgbClr val="E6D600"/>
    <a:srgbClr val="FF0000"/>
    <a:srgbClr val="FF3500"/>
    <a:srgbClr val="F2CFAC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550" autoAdjust="0"/>
  </p:normalViewPr>
  <p:slideViewPr>
    <p:cSldViewPr>
      <p:cViewPr>
        <p:scale>
          <a:sx n="186" d="100"/>
          <a:sy n="186" d="100"/>
        </p:scale>
        <p:origin x="-1374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1" d="100"/>
          <a:sy n="121" d="100"/>
        </p:scale>
        <p:origin x="-2196" y="-90"/>
      </p:cViewPr>
      <p:guideLst>
        <p:guide orient="horz" pos="2208"/>
        <p:guide pos="2909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2700" cy="3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t" anchorCtr="0" compatLnSpc="1">
            <a:prstTxWarp prst="textNoShape">
              <a:avLst/>
            </a:prstTxWarp>
          </a:bodyPr>
          <a:lstStyle>
            <a:lvl1pPr defTabSz="92840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1372" y="0"/>
            <a:ext cx="4002700" cy="3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t" anchorCtr="0" compatLnSpc="1">
            <a:prstTxWarp prst="textNoShape">
              <a:avLst/>
            </a:prstTxWarp>
          </a:bodyPr>
          <a:lstStyle>
            <a:lvl1pPr algn="r" defTabSz="92840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59185"/>
            <a:ext cx="4002700" cy="3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b" anchorCtr="0" compatLnSpc="1">
            <a:prstTxWarp prst="textNoShape">
              <a:avLst/>
            </a:prstTxWarp>
          </a:bodyPr>
          <a:lstStyle>
            <a:lvl1pPr defTabSz="92840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1372" y="6659185"/>
            <a:ext cx="4002700" cy="3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b" anchorCtr="0" compatLnSpc="1">
            <a:prstTxWarp prst="textNoShape">
              <a:avLst/>
            </a:prstTxWarp>
          </a:bodyPr>
          <a:lstStyle>
            <a:lvl1pPr algn="r" defTabSz="928407">
              <a:defRPr sz="1200">
                <a:latin typeface="Arial" charset="0"/>
              </a:defRPr>
            </a:lvl1pPr>
          </a:lstStyle>
          <a:p>
            <a:pPr>
              <a:defRPr/>
            </a:pPr>
            <a:fld id="{6F101662-93C1-40DE-977C-1190CFF4223A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7026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2700" cy="3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t" anchorCtr="0" compatLnSpc="1">
            <a:prstTxWarp prst="textNoShape">
              <a:avLst/>
            </a:prstTxWarp>
          </a:bodyPr>
          <a:lstStyle>
            <a:lvl1pPr defTabSz="92840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1372" y="0"/>
            <a:ext cx="4002700" cy="3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t" anchorCtr="0" compatLnSpc="1">
            <a:prstTxWarp prst="textNoShape">
              <a:avLst/>
            </a:prstTxWarp>
          </a:bodyPr>
          <a:lstStyle>
            <a:lvl1pPr algn="r" defTabSz="92840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5438" y="527050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2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4010" y="3330173"/>
            <a:ext cx="7388059" cy="315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9185"/>
            <a:ext cx="4002700" cy="3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b" anchorCtr="0" compatLnSpc="1">
            <a:prstTxWarp prst="textNoShape">
              <a:avLst/>
            </a:prstTxWarp>
          </a:bodyPr>
          <a:lstStyle>
            <a:lvl1pPr defTabSz="92840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62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1372" y="6659185"/>
            <a:ext cx="4002700" cy="35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4" tIns="46412" rIns="92824" bIns="46412" numCol="1" anchor="b" anchorCtr="0" compatLnSpc="1">
            <a:prstTxWarp prst="textNoShape">
              <a:avLst/>
            </a:prstTxWarp>
          </a:bodyPr>
          <a:lstStyle>
            <a:lvl1pPr algn="r" defTabSz="928407">
              <a:defRPr sz="1200">
                <a:latin typeface="Arial" charset="0"/>
              </a:defRPr>
            </a:lvl1pPr>
          </a:lstStyle>
          <a:p>
            <a:pPr>
              <a:defRPr/>
            </a:pPr>
            <a:fld id="{456BF92B-A778-4477-963C-5F639325AFC5}" type="slidenum">
              <a:rPr lang="en-US" altLang="en-US"/>
              <a:pPr>
                <a:defRPr/>
              </a:pPr>
              <a:t>‹Nr.›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069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EFF0-4540-43DD-847A-5B053EA7DE67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nual Input 9"/>
          <p:cNvSpPr/>
          <p:nvPr userDrawn="1"/>
        </p:nvSpPr>
        <p:spPr>
          <a:xfrm flipH="1">
            <a:off x="-10948" y="4808923"/>
            <a:ext cx="9144000" cy="533401"/>
          </a:xfrm>
          <a:prstGeom prst="flowChartManualInpu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Input 8"/>
          <p:cNvSpPr/>
          <p:nvPr userDrawn="1"/>
        </p:nvSpPr>
        <p:spPr>
          <a:xfrm flipH="1">
            <a:off x="-20412" y="4732723"/>
            <a:ext cx="5267264" cy="215272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2000 h 10000"/>
              <a:gd name="connsiteX1" fmla="*/ 10000 w 10018"/>
              <a:gd name="connsiteY1" fmla="*/ 0 h 10000"/>
              <a:gd name="connsiteX2" fmla="*/ 10018 w 10018"/>
              <a:gd name="connsiteY2" fmla="*/ 6278 h 10000"/>
              <a:gd name="connsiteX3" fmla="*/ 0 w 10018"/>
              <a:gd name="connsiteY3" fmla="*/ 10000 h 10000"/>
              <a:gd name="connsiteX4" fmla="*/ 0 w 10018"/>
              <a:gd name="connsiteY4" fmla="*/ 2000 h 10000"/>
              <a:gd name="connsiteX0" fmla="*/ 0 w 10018"/>
              <a:gd name="connsiteY0" fmla="*/ 2000 h 6278"/>
              <a:gd name="connsiteX1" fmla="*/ 10000 w 10018"/>
              <a:gd name="connsiteY1" fmla="*/ 0 h 6278"/>
              <a:gd name="connsiteX2" fmla="*/ 10018 w 10018"/>
              <a:gd name="connsiteY2" fmla="*/ 6278 h 6278"/>
              <a:gd name="connsiteX3" fmla="*/ 18 w 10018"/>
              <a:gd name="connsiteY3" fmla="*/ 6222 h 6278"/>
              <a:gd name="connsiteX4" fmla="*/ 0 w 10018"/>
              <a:gd name="connsiteY4" fmla="*/ 2000 h 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6278">
                <a:moveTo>
                  <a:pt x="0" y="2000"/>
                </a:moveTo>
                <a:lnTo>
                  <a:pt x="10000" y="0"/>
                </a:lnTo>
                <a:cubicBezTo>
                  <a:pt x="10006" y="2093"/>
                  <a:pt x="10012" y="4185"/>
                  <a:pt x="10018" y="6278"/>
                </a:cubicBezTo>
                <a:lnTo>
                  <a:pt x="18" y="6222"/>
                </a:lnTo>
                <a:cubicBezTo>
                  <a:pt x="12" y="4815"/>
                  <a:pt x="6" y="3407"/>
                  <a:pt x="0" y="2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Input 7"/>
          <p:cNvSpPr/>
          <p:nvPr userDrawn="1"/>
        </p:nvSpPr>
        <p:spPr>
          <a:xfrm>
            <a:off x="-18264" y="4580324"/>
            <a:ext cx="9198864" cy="230503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94 w 10000"/>
              <a:gd name="connsiteY3" fmla="*/ 3611 h 10000"/>
              <a:gd name="connsiteX4" fmla="*/ 0 w 10000"/>
              <a:gd name="connsiteY4" fmla="*/ 2000 h 10000"/>
              <a:gd name="connsiteX0" fmla="*/ 0 w 10000"/>
              <a:gd name="connsiteY0" fmla="*/ 2000 h 3611"/>
              <a:gd name="connsiteX1" fmla="*/ 10000 w 10000"/>
              <a:gd name="connsiteY1" fmla="*/ 0 h 3611"/>
              <a:gd name="connsiteX2" fmla="*/ 9802 w 10000"/>
              <a:gd name="connsiteY2" fmla="*/ 2718 h 3611"/>
              <a:gd name="connsiteX3" fmla="*/ 94 w 10000"/>
              <a:gd name="connsiteY3" fmla="*/ 3611 h 3611"/>
              <a:gd name="connsiteX4" fmla="*/ 0 w 10000"/>
              <a:gd name="connsiteY4" fmla="*/ 2000 h 3611"/>
              <a:gd name="connsiteX0" fmla="*/ 0 w 10010"/>
              <a:gd name="connsiteY0" fmla="*/ 5539 h 13296"/>
              <a:gd name="connsiteX1" fmla="*/ 10000 w 10010"/>
              <a:gd name="connsiteY1" fmla="*/ 0 h 13296"/>
              <a:gd name="connsiteX2" fmla="*/ 10010 w 10010"/>
              <a:gd name="connsiteY2" fmla="*/ 13296 h 13296"/>
              <a:gd name="connsiteX3" fmla="*/ 94 w 10010"/>
              <a:gd name="connsiteY3" fmla="*/ 10000 h 13296"/>
              <a:gd name="connsiteX4" fmla="*/ 0 w 10010"/>
              <a:gd name="connsiteY4" fmla="*/ 5539 h 13296"/>
              <a:gd name="connsiteX0" fmla="*/ 8 w 10018"/>
              <a:gd name="connsiteY0" fmla="*/ 5539 h 13297"/>
              <a:gd name="connsiteX1" fmla="*/ 10008 w 10018"/>
              <a:gd name="connsiteY1" fmla="*/ 0 h 13297"/>
              <a:gd name="connsiteX2" fmla="*/ 10018 w 10018"/>
              <a:gd name="connsiteY2" fmla="*/ 13296 h 13297"/>
              <a:gd name="connsiteX3" fmla="*/ 8 w 10018"/>
              <a:gd name="connsiteY3" fmla="*/ 13297 h 13297"/>
              <a:gd name="connsiteX4" fmla="*/ 8 w 10018"/>
              <a:gd name="connsiteY4" fmla="*/ 5539 h 1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13297">
                <a:moveTo>
                  <a:pt x="8" y="5539"/>
                </a:moveTo>
                <a:lnTo>
                  <a:pt x="10008" y="0"/>
                </a:lnTo>
                <a:cubicBezTo>
                  <a:pt x="10011" y="4432"/>
                  <a:pt x="10015" y="8864"/>
                  <a:pt x="10018" y="13296"/>
                </a:cubicBezTo>
                <a:lnTo>
                  <a:pt x="8" y="13297"/>
                </a:lnTo>
                <a:cubicBezTo>
                  <a:pt x="-23" y="11810"/>
                  <a:pt x="39" y="7026"/>
                  <a:pt x="8" y="55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5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Manual Input 4"/>
          <p:cNvSpPr/>
          <p:nvPr userDrawn="1"/>
        </p:nvSpPr>
        <p:spPr>
          <a:xfrm flipH="1">
            <a:off x="0" y="3081524"/>
            <a:ext cx="9144000" cy="533401"/>
          </a:xfrm>
          <a:prstGeom prst="flowChartManualInpu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Manual Input 8"/>
          <p:cNvSpPr/>
          <p:nvPr userDrawn="1"/>
        </p:nvSpPr>
        <p:spPr>
          <a:xfrm flipH="1">
            <a:off x="-9464" y="3005324"/>
            <a:ext cx="5267264" cy="215272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2000 h 10000"/>
              <a:gd name="connsiteX1" fmla="*/ 10000 w 10018"/>
              <a:gd name="connsiteY1" fmla="*/ 0 h 10000"/>
              <a:gd name="connsiteX2" fmla="*/ 10018 w 10018"/>
              <a:gd name="connsiteY2" fmla="*/ 6278 h 10000"/>
              <a:gd name="connsiteX3" fmla="*/ 0 w 10018"/>
              <a:gd name="connsiteY3" fmla="*/ 10000 h 10000"/>
              <a:gd name="connsiteX4" fmla="*/ 0 w 10018"/>
              <a:gd name="connsiteY4" fmla="*/ 2000 h 10000"/>
              <a:gd name="connsiteX0" fmla="*/ 0 w 10018"/>
              <a:gd name="connsiteY0" fmla="*/ 2000 h 6278"/>
              <a:gd name="connsiteX1" fmla="*/ 10000 w 10018"/>
              <a:gd name="connsiteY1" fmla="*/ 0 h 6278"/>
              <a:gd name="connsiteX2" fmla="*/ 10018 w 10018"/>
              <a:gd name="connsiteY2" fmla="*/ 6278 h 6278"/>
              <a:gd name="connsiteX3" fmla="*/ 18 w 10018"/>
              <a:gd name="connsiteY3" fmla="*/ 6222 h 6278"/>
              <a:gd name="connsiteX4" fmla="*/ 0 w 10018"/>
              <a:gd name="connsiteY4" fmla="*/ 2000 h 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6278">
                <a:moveTo>
                  <a:pt x="0" y="2000"/>
                </a:moveTo>
                <a:lnTo>
                  <a:pt x="10000" y="0"/>
                </a:lnTo>
                <a:cubicBezTo>
                  <a:pt x="10006" y="2093"/>
                  <a:pt x="10012" y="4185"/>
                  <a:pt x="10018" y="6278"/>
                </a:cubicBezTo>
                <a:lnTo>
                  <a:pt x="18" y="6222"/>
                </a:lnTo>
                <a:cubicBezTo>
                  <a:pt x="12" y="4815"/>
                  <a:pt x="6" y="3407"/>
                  <a:pt x="0" y="2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anual Input 7"/>
          <p:cNvSpPr/>
          <p:nvPr userDrawn="1"/>
        </p:nvSpPr>
        <p:spPr>
          <a:xfrm>
            <a:off x="-7315" y="2852925"/>
            <a:ext cx="9167774" cy="400992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94 w 10000"/>
              <a:gd name="connsiteY3" fmla="*/ 3611 h 10000"/>
              <a:gd name="connsiteX4" fmla="*/ 0 w 10000"/>
              <a:gd name="connsiteY4" fmla="*/ 2000 h 10000"/>
              <a:gd name="connsiteX0" fmla="*/ 0 w 10000"/>
              <a:gd name="connsiteY0" fmla="*/ 2000 h 3611"/>
              <a:gd name="connsiteX1" fmla="*/ 10000 w 10000"/>
              <a:gd name="connsiteY1" fmla="*/ 0 h 3611"/>
              <a:gd name="connsiteX2" fmla="*/ 9802 w 10000"/>
              <a:gd name="connsiteY2" fmla="*/ 2718 h 3611"/>
              <a:gd name="connsiteX3" fmla="*/ 94 w 10000"/>
              <a:gd name="connsiteY3" fmla="*/ 3611 h 3611"/>
              <a:gd name="connsiteX4" fmla="*/ 0 w 10000"/>
              <a:gd name="connsiteY4" fmla="*/ 2000 h 3611"/>
              <a:gd name="connsiteX0" fmla="*/ 0 w 10010"/>
              <a:gd name="connsiteY0" fmla="*/ 5539 h 13296"/>
              <a:gd name="connsiteX1" fmla="*/ 10000 w 10010"/>
              <a:gd name="connsiteY1" fmla="*/ 0 h 13296"/>
              <a:gd name="connsiteX2" fmla="*/ 10010 w 10010"/>
              <a:gd name="connsiteY2" fmla="*/ 13296 h 13296"/>
              <a:gd name="connsiteX3" fmla="*/ 94 w 10010"/>
              <a:gd name="connsiteY3" fmla="*/ 10000 h 13296"/>
              <a:gd name="connsiteX4" fmla="*/ 0 w 10010"/>
              <a:gd name="connsiteY4" fmla="*/ 5539 h 13296"/>
              <a:gd name="connsiteX0" fmla="*/ 8 w 10018"/>
              <a:gd name="connsiteY0" fmla="*/ 5539 h 13297"/>
              <a:gd name="connsiteX1" fmla="*/ 10008 w 10018"/>
              <a:gd name="connsiteY1" fmla="*/ 0 h 13297"/>
              <a:gd name="connsiteX2" fmla="*/ 10018 w 10018"/>
              <a:gd name="connsiteY2" fmla="*/ 13296 h 13297"/>
              <a:gd name="connsiteX3" fmla="*/ 8 w 10018"/>
              <a:gd name="connsiteY3" fmla="*/ 13297 h 13297"/>
              <a:gd name="connsiteX4" fmla="*/ 8 w 10018"/>
              <a:gd name="connsiteY4" fmla="*/ 5539 h 13297"/>
              <a:gd name="connsiteX0" fmla="*/ 8 w 10018"/>
              <a:gd name="connsiteY0" fmla="*/ 5539 h 23132"/>
              <a:gd name="connsiteX1" fmla="*/ 10008 w 10018"/>
              <a:gd name="connsiteY1" fmla="*/ 0 h 23132"/>
              <a:gd name="connsiteX2" fmla="*/ 10018 w 10018"/>
              <a:gd name="connsiteY2" fmla="*/ 13296 h 23132"/>
              <a:gd name="connsiteX3" fmla="*/ 8 w 10018"/>
              <a:gd name="connsiteY3" fmla="*/ 23132 h 23132"/>
              <a:gd name="connsiteX4" fmla="*/ 8 w 10018"/>
              <a:gd name="connsiteY4" fmla="*/ 5539 h 23132"/>
              <a:gd name="connsiteX0" fmla="*/ 8 w 10026"/>
              <a:gd name="connsiteY0" fmla="*/ 5539 h 23132"/>
              <a:gd name="connsiteX1" fmla="*/ 10008 w 10026"/>
              <a:gd name="connsiteY1" fmla="*/ 0 h 23132"/>
              <a:gd name="connsiteX2" fmla="*/ 10026 w 10026"/>
              <a:gd name="connsiteY2" fmla="*/ 23131 h 23132"/>
              <a:gd name="connsiteX3" fmla="*/ 8 w 10026"/>
              <a:gd name="connsiteY3" fmla="*/ 23132 h 23132"/>
              <a:gd name="connsiteX4" fmla="*/ 8 w 10026"/>
              <a:gd name="connsiteY4" fmla="*/ 5539 h 2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6" h="23132">
                <a:moveTo>
                  <a:pt x="8" y="5539"/>
                </a:moveTo>
                <a:lnTo>
                  <a:pt x="10008" y="0"/>
                </a:lnTo>
                <a:cubicBezTo>
                  <a:pt x="10011" y="4432"/>
                  <a:pt x="10023" y="18699"/>
                  <a:pt x="10026" y="23131"/>
                </a:cubicBezTo>
                <a:lnTo>
                  <a:pt x="8" y="23132"/>
                </a:lnTo>
                <a:cubicBezTo>
                  <a:pt x="-23" y="21645"/>
                  <a:pt x="39" y="7026"/>
                  <a:pt x="8" y="55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5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AB441044-DD6C-4257-95CE-F7E59E7F4072}"/>
              </a:ext>
            </a:extLst>
          </p:cNvPr>
          <p:cNvSpPr/>
          <p:nvPr userDrawn="1"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7009"/>
            <a:ext cx="1483516" cy="468791"/>
          </a:xfrm>
          <a:prstGeom prst="rect">
            <a:avLst/>
          </a:prstGeom>
        </p:spPr>
      </p:pic>
      <p:sp>
        <p:nvSpPr>
          <p:cNvPr id="22" name="Flowchart: Manual Input 21"/>
          <p:cNvSpPr/>
          <p:nvPr userDrawn="1"/>
        </p:nvSpPr>
        <p:spPr>
          <a:xfrm flipH="1">
            <a:off x="0" y="914400"/>
            <a:ext cx="9144000" cy="1371600"/>
          </a:xfrm>
          <a:prstGeom prst="flowChartManualInpu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anual Input 8"/>
          <p:cNvSpPr/>
          <p:nvPr userDrawn="1"/>
        </p:nvSpPr>
        <p:spPr>
          <a:xfrm flipH="1">
            <a:off x="-9464" y="819073"/>
            <a:ext cx="5267264" cy="215272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2000 h 10000"/>
              <a:gd name="connsiteX1" fmla="*/ 10000 w 10018"/>
              <a:gd name="connsiteY1" fmla="*/ 0 h 10000"/>
              <a:gd name="connsiteX2" fmla="*/ 10018 w 10018"/>
              <a:gd name="connsiteY2" fmla="*/ 6278 h 10000"/>
              <a:gd name="connsiteX3" fmla="*/ 0 w 10018"/>
              <a:gd name="connsiteY3" fmla="*/ 10000 h 10000"/>
              <a:gd name="connsiteX4" fmla="*/ 0 w 10018"/>
              <a:gd name="connsiteY4" fmla="*/ 2000 h 10000"/>
              <a:gd name="connsiteX0" fmla="*/ 0 w 10018"/>
              <a:gd name="connsiteY0" fmla="*/ 2000 h 6278"/>
              <a:gd name="connsiteX1" fmla="*/ 10000 w 10018"/>
              <a:gd name="connsiteY1" fmla="*/ 0 h 6278"/>
              <a:gd name="connsiteX2" fmla="*/ 10018 w 10018"/>
              <a:gd name="connsiteY2" fmla="*/ 6278 h 6278"/>
              <a:gd name="connsiteX3" fmla="*/ 18 w 10018"/>
              <a:gd name="connsiteY3" fmla="*/ 6222 h 6278"/>
              <a:gd name="connsiteX4" fmla="*/ 0 w 10018"/>
              <a:gd name="connsiteY4" fmla="*/ 2000 h 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6278">
                <a:moveTo>
                  <a:pt x="0" y="2000"/>
                </a:moveTo>
                <a:lnTo>
                  <a:pt x="10000" y="0"/>
                </a:lnTo>
                <a:cubicBezTo>
                  <a:pt x="10006" y="2093"/>
                  <a:pt x="10012" y="4185"/>
                  <a:pt x="10018" y="6278"/>
                </a:cubicBezTo>
                <a:lnTo>
                  <a:pt x="18" y="6222"/>
                </a:lnTo>
                <a:cubicBezTo>
                  <a:pt x="12" y="4815"/>
                  <a:pt x="6" y="3407"/>
                  <a:pt x="0" y="2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anual Input 7"/>
          <p:cNvSpPr/>
          <p:nvPr userDrawn="1"/>
        </p:nvSpPr>
        <p:spPr>
          <a:xfrm>
            <a:off x="-9464" y="658256"/>
            <a:ext cx="9168704" cy="233243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94 w 10000"/>
              <a:gd name="connsiteY3" fmla="*/ 3611 h 10000"/>
              <a:gd name="connsiteX4" fmla="*/ 0 w 10000"/>
              <a:gd name="connsiteY4" fmla="*/ 2000 h 10000"/>
              <a:gd name="connsiteX0" fmla="*/ 0 w 10000"/>
              <a:gd name="connsiteY0" fmla="*/ 2000 h 3611"/>
              <a:gd name="connsiteX1" fmla="*/ 10000 w 10000"/>
              <a:gd name="connsiteY1" fmla="*/ 0 h 3611"/>
              <a:gd name="connsiteX2" fmla="*/ 9802 w 10000"/>
              <a:gd name="connsiteY2" fmla="*/ 2718 h 3611"/>
              <a:gd name="connsiteX3" fmla="*/ 94 w 10000"/>
              <a:gd name="connsiteY3" fmla="*/ 3611 h 3611"/>
              <a:gd name="connsiteX4" fmla="*/ 0 w 10000"/>
              <a:gd name="connsiteY4" fmla="*/ 2000 h 3611"/>
              <a:gd name="connsiteX0" fmla="*/ 0 w 10010"/>
              <a:gd name="connsiteY0" fmla="*/ 5539 h 13296"/>
              <a:gd name="connsiteX1" fmla="*/ 10000 w 10010"/>
              <a:gd name="connsiteY1" fmla="*/ 0 h 13296"/>
              <a:gd name="connsiteX2" fmla="*/ 10010 w 10010"/>
              <a:gd name="connsiteY2" fmla="*/ 13296 h 13296"/>
              <a:gd name="connsiteX3" fmla="*/ 94 w 10010"/>
              <a:gd name="connsiteY3" fmla="*/ 10000 h 13296"/>
              <a:gd name="connsiteX4" fmla="*/ 0 w 10010"/>
              <a:gd name="connsiteY4" fmla="*/ 5539 h 13296"/>
              <a:gd name="connsiteX0" fmla="*/ 8 w 10018"/>
              <a:gd name="connsiteY0" fmla="*/ 5539 h 13297"/>
              <a:gd name="connsiteX1" fmla="*/ 10008 w 10018"/>
              <a:gd name="connsiteY1" fmla="*/ 0 h 13297"/>
              <a:gd name="connsiteX2" fmla="*/ 10018 w 10018"/>
              <a:gd name="connsiteY2" fmla="*/ 13296 h 13297"/>
              <a:gd name="connsiteX3" fmla="*/ 8 w 10018"/>
              <a:gd name="connsiteY3" fmla="*/ 13297 h 13297"/>
              <a:gd name="connsiteX4" fmla="*/ 8 w 10018"/>
              <a:gd name="connsiteY4" fmla="*/ 5539 h 13297"/>
              <a:gd name="connsiteX0" fmla="*/ 0 w 10010"/>
              <a:gd name="connsiteY0" fmla="*/ 5539 h 13297"/>
              <a:gd name="connsiteX1" fmla="*/ 10000 w 10010"/>
              <a:gd name="connsiteY1" fmla="*/ 0 h 13297"/>
              <a:gd name="connsiteX2" fmla="*/ 10010 w 10010"/>
              <a:gd name="connsiteY2" fmla="*/ 13296 h 13297"/>
              <a:gd name="connsiteX3" fmla="*/ 42 w 10010"/>
              <a:gd name="connsiteY3" fmla="*/ 13297 h 13297"/>
              <a:gd name="connsiteX4" fmla="*/ 0 w 10010"/>
              <a:gd name="connsiteY4" fmla="*/ 5539 h 13297"/>
              <a:gd name="connsiteX0" fmla="*/ 0 w 10010"/>
              <a:gd name="connsiteY0" fmla="*/ 5539 h 13297"/>
              <a:gd name="connsiteX1" fmla="*/ 10000 w 10010"/>
              <a:gd name="connsiteY1" fmla="*/ 0 h 13297"/>
              <a:gd name="connsiteX2" fmla="*/ 10010 w 10010"/>
              <a:gd name="connsiteY2" fmla="*/ 13296 h 13297"/>
              <a:gd name="connsiteX3" fmla="*/ 42 w 10010"/>
              <a:gd name="connsiteY3" fmla="*/ 13297 h 13297"/>
              <a:gd name="connsiteX4" fmla="*/ 0 w 10010"/>
              <a:gd name="connsiteY4" fmla="*/ 5539 h 13297"/>
              <a:gd name="connsiteX0" fmla="*/ 17 w 9968"/>
              <a:gd name="connsiteY0" fmla="*/ 5539 h 13297"/>
              <a:gd name="connsiteX1" fmla="*/ 9958 w 9968"/>
              <a:gd name="connsiteY1" fmla="*/ 0 h 13297"/>
              <a:gd name="connsiteX2" fmla="*/ 9968 w 9968"/>
              <a:gd name="connsiteY2" fmla="*/ 13296 h 13297"/>
              <a:gd name="connsiteX3" fmla="*/ 0 w 9968"/>
              <a:gd name="connsiteY3" fmla="*/ 13297 h 13297"/>
              <a:gd name="connsiteX4" fmla="*/ 17 w 9968"/>
              <a:gd name="connsiteY4" fmla="*/ 5539 h 13297"/>
              <a:gd name="connsiteX0" fmla="*/ 17 w 10000"/>
              <a:gd name="connsiteY0" fmla="*/ 4166 h 10000"/>
              <a:gd name="connsiteX1" fmla="*/ 9990 w 10000"/>
              <a:gd name="connsiteY1" fmla="*/ 0 h 10000"/>
              <a:gd name="connsiteX2" fmla="*/ 10000 w 10000"/>
              <a:gd name="connsiteY2" fmla="*/ 9999 h 10000"/>
              <a:gd name="connsiteX3" fmla="*/ 0 w 10000"/>
              <a:gd name="connsiteY3" fmla="*/ 10000 h 10000"/>
              <a:gd name="connsiteX4" fmla="*/ 17 w 10000"/>
              <a:gd name="connsiteY4" fmla="*/ 4166 h 10000"/>
              <a:gd name="connsiteX0" fmla="*/ 0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9999 h 10000"/>
              <a:gd name="connsiteX3" fmla="*/ 8 w 10008"/>
              <a:gd name="connsiteY3" fmla="*/ 10000 h 10000"/>
              <a:gd name="connsiteX4" fmla="*/ 0 w 10008"/>
              <a:gd name="connsiteY4" fmla="*/ 4166 h 10000"/>
              <a:gd name="connsiteX0" fmla="*/ 0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9999 h 10000"/>
              <a:gd name="connsiteX3" fmla="*/ 8 w 10008"/>
              <a:gd name="connsiteY3" fmla="*/ 10000 h 10000"/>
              <a:gd name="connsiteX4" fmla="*/ 0 w 10008"/>
              <a:gd name="connsiteY4" fmla="*/ 4166 h 10000"/>
              <a:gd name="connsiteX0" fmla="*/ 0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9999 h 10000"/>
              <a:gd name="connsiteX3" fmla="*/ 42 w 10008"/>
              <a:gd name="connsiteY3" fmla="*/ 10000 h 10000"/>
              <a:gd name="connsiteX4" fmla="*/ 0 w 10008"/>
              <a:gd name="connsiteY4" fmla="*/ 4166 h 10000"/>
              <a:gd name="connsiteX0" fmla="*/ 0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9999 h 10000"/>
              <a:gd name="connsiteX3" fmla="*/ 42 w 10008"/>
              <a:gd name="connsiteY3" fmla="*/ 10000 h 10000"/>
              <a:gd name="connsiteX4" fmla="*/ 0 w 10008"/>
              <a:gd name="connsiteY4" fmla="*/ 4166 h 10000"/>
              <a:gd name="connsiteX0" fmla="*/ 0 w 9991"/>
              <a:gd name="connsiteY0" fmla="*/ 4166 h 10000"/>
              <a:gd name="connsiteX1" fmla="*/ 9981 w 9991"/>
              <a:gd name="connsiteY1" fmla="*/ 0 h 10000"/>
              <a:gd name="connsiteX2" fmla="*/ 9991 w 9991"/>
              <a:gd name="connsiteY2" fmla="*/ 9999 h 10000"/>
              <a:gd name="connsiteX3" fmla="*/ 25 w 9991"/>
              <a:gd name="connsiteY3" fmla="*/ 10000 h 10000"/>
              <a:gd name="connsiteX4" fmla="*/ 0 w 9991"/>
              <a:gd name="connsiteY4" fmla="*/ 4166 h 10000"/>
              <a:gd name="connsiteX0" fmla="*/ 3 w 10003"/>
              <a:gd name="connsiteY0" fmla="*/ 4166 h 10000"/>
              <a:gd name="connsiteX1" fmla="*/ 9993 w 10003"/>
              <a:gd name="connsiteY1" fmla="*/ 0 h 10000"/>
              <a:gd name="connsiteX2" fmla="*/ 10003 w 10003"/>
              <a:gd name="connsiteY2" fmla="*/ 9999 h 10000"/>
              <a:gd name="connsiteX3" fmla="*/ 28 w 10003"/>
              <a:gd name="connsiteY3" fmla="*/ 10000 h 10000"/>
              <a:gd name="connsiteX4" fmla="*/ 3 w 10003"/>
              <a:gd name="connsiteY4" fmla="*/ 4166 h 10000"/>
              <a:gd name="connsiteX0" fmla="*/ 0 w 10000"/>
              <a:gd name="connsiteY0" fmla="*/ 4166 h 10000"/>
              <a:gd name="connsiteX1" fmla="*/ 9990 w 10000"/>
              <a:gd name="connsiteY1" fmla="*/ 0 h 10000"/>
              <a:gd name="connsiteX2" fmla="*/ 10000 w 10000"/>
              <a:gd name="connsiteY2" fmla="*/ 9999 h 10000"/>
              <a:gd name="connsiteX3" fmla="*/ 25 w 10000"/>
              <a:gd name="connsiteY3" fmla="*/ 10000 h 10000"/>
              <a:gd name="connsiteX4" fmla="*/ 0 w 10000"/>
              <a:gd name="connsiteY4" fmla="*/ 4166 h 10000"/>
              <a:gd name="connsiteX0" fmla="*/ 0 w 10000"/>
              <a:gd name="connsiteY0" fmla="*/ 4166 h 10000"/>
              <a:gd name="connsiteX1" fmla="*/ 9990 w 10000"/>
              <a:gd name="connsiteY1" fmla="*/ 0 h 10000"/>
              <a:gd name="connsiteX2" fmla="*/ 10000 w 10000"/>
              <a:gd name="connsiteY2" fmla="*/ 9999 h 10000"/>
              <a:gd name="connsiteX3" fmla="*/ 25 w 10000"/>
              <a:gd name="connsiteY3" fmla="*/ 10000 h 10000"/>
              <a:gd name="connsiteX4" fmla="*/ 0 w 10000"/>
              <a:gd name="connsiteY4" fmla="*/ 4166 h 10000"/>
              <a:gd name="connsiteX0" fmla="*/ 0 w 10000"/>
              <a:gd name="connsiteY0" fmla="*/ 4166 h 10033"/>
              <a:gd name="connsiteX1" fmla="*/ 9990 w 10000"/>
              <a:gd name="connsiteY1" fmla="*/ 0 h 10033"/>
              <a:gd name="connsiteX2" fmla="*/ 10000 w 10000"/>
              <a:gd name="connsiteY2" fmla="*/ 9999 h 10033"/>
              <a:gd name="connsiteX3" fmla="*/ 8 w 10000"/>
              <a:gd name="connsiteY3" fmla="*/ 10033 h 10033"/>
              <a:gd name="connsiteX4" fmla="*/ 0 w 10000"/>
              <a:gd name="connsiteY4" fmla="*/ 4166 h 10033"/>
              <a:gd name="connsiteX0" fmla="*/ 17 w 10017"/>
              <a:gd name="connsiteY0" fmla="*/ 4166 h 10000"/>
              <a:gd name="connsiteX1" fmla="*/ 10007 w 10017"/>
              <a:gd name="connsiteY1" fmla="*/ 0 h 10000"/>
              <a:gd name="connsiteX2" fmla="*/ 10017 w 10017"/>
              <a:gd name="connsiteY2" fmla="*/ 9999 h 10000"/>
              <a:gd name="connsiteX3" fmla="*/ 0 w 10017"/>
              <a:gd name="connsiteY3" fmla="*/ 10000 h 10000"/>
              <a:gd name="connsiteX4" fmla="*/ 17 w 10017"/>
              <a:gd name="connsiteY4" fmla="*/ 4166 h 10000"/>
              <a:gd name="connsiteX0" fmla="*/ 0 w 10000"/>
              <a:gd name="connsiteY0" fmla="*/ 4166 h 10000"/>
              <a:gd name="connsiteX1" fmla="*/ 9990 w 10000"/>
              <a:gd name="connsiteY1" fmla="*/ 0 h 10000"/>
              <a:gd name="connsiteX2" fmla="*/ 10000 w 10000"/>
              <a:gd name="connsiteY2" fmla="*/ 9999 h 10000"/>
              <a:gd name="connsiteX3" fmla="*/ 8 w 10000"/>
              <a:gd name="connsiteY3" fmla="*/ 10000 h 10000"/>
              <a:gd name="connsiteX4" fmla="*/ 0 w 10000"/>
              <a:gd name="connsiteY4" fmla="*/ 4166 h 10000"/>
              <a:gd name="connsiteX0" fmla="*/ 17 w 10017"/>
              <a:gd name="connsiteY0" fmla="*/ 4166 h 9999"/>
              <a:gd name="connsiteX1" fmla="*/ 10007 w 10017"/>
              <a:gd name="connsiteY1" fmla="*/ 0 h 9999"/>
              <a:gd name="connsiteX2" fmla="*/ 10017 w 10017"/>
              <a:gd name="connsiteY2" fmla="*/ 9999 h 9999"/>
              <a:gd name="connsiteX3" fmla="*/ 0 w 10017"/>
              <a:gd name="connsiteY3" fmla="*/ 9967 h 9999"/>
              <a:gd name="connsiteX4" fmla="*/ 17 w 10017"/>
              <a:gd name="connsiteY4" fmla="*/ 4166 h 9999"/>
              <a:gd name="connsiteX0" fmla="*/ 0 w 9983"/>
              <a:gd name="connsiteY0" fmla="*/ 4166 h 10000"/>
              <a:gd name="connsiteX1" fmla="*/ 9973 w 9983"/>
              <a:gd name="connsiteY1" fmla="*/ 0 h 10000"/>
              <a:gd name="connsiteX2" fmla="*/ 9983 w 9983"/>
              <a:gd name="connsiteY2" fmla="*/ 10000 h 10000"/>
              <a:gd name="connsiteX3" fmla="*/ 17 w 9983"/>
              <a:gd name="connsiteY3" fmla="*/ 9968 h 10000"/>
              <a:gd name="connsiteX4" fmla="*/ 0 w 9983"/>
              <a:gd name="connsiteY4" fmla="*/ 4166 h 10000"/>
              <a:gd name="connsiteX0" fmla="*/ 8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10000 h 10000"/>
              <a:gd name="connsiteX3" fmla="*/ 0 w 10008"/>
              <a:gd name="connsiteY3" fmla="*/ 9968 h 10000"/>
              <a:gd name="connsiteX4" fmla="*/ 8 w 10008"/>
              <a:gd name="connsiteY4" fmla="*/ 416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" h="10000">
                <a:moveTo>
                  <a:pt x="8" y="4166"/>
                </a:moveTo>
                <a:lnTo>
                  <a:pt x="9998" y="0"/>
                </a:lnTo>
                <a:cubicBezTo>
                  <a:pt x="10001" y="3333"/>
                  <a:pt x="10005" y="6667"/>
                  <a:pt x="10008" y="10000"/>
                </a:cubicBezTo>
                <a:lnTo>
                  <a:pt x="0" y="9968"/>
                </a:lnTo>
                <a:cubicBezTo>
                  <a:pt x="2" y="8850"/>
                  <a:pt x="14" y="5252"/>
                  <a:pt x="8" y="4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2F6962E7-99E1-4F58-BD92-79219A9A00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03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AB441044-DD6C-4257-95CE-F7E59E7F4072}"/>
              </a:ext>
            </a:extLst>
          </p:cNvPr>
          <p:cNvSpPr/>
          <p:nvPr userDrawn="1"/>
        </p:nvSpPr>
        <p:spPr>
          <a:xfrm>
            <a:off x="1" y="0"/>
            <a:ext cx="9144000" cy="1143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7009"/>
            <a:ext cx="1483516" cy="468791"/>
          </a:xfrm>
          <a:prstGeom prst="rect">
            <a:avLst/>
          </a:prstGeom>
        </p:spPr>
      </p:pic>
      <p:sp>
        <p:nvSpPr>
          <p:cNvPr id="22" name="Flowchart: Manual Input 21"/>
          <p:cNvSpPr/>
          <p:nvPr userDrawn="1"/>
        </p:nvSpPr>
        <p:spPr>
          <a:xfrm flipH="1">
            <a:off x="0" y="914400"/>
            <a:ext cx="9144000" cy="1371600"/>
          </a:xfrm>
          <a:prstGeom prst="flowChartManualInpu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Manual Input 8"/>
          <p:cNvSpPr/>
          <p:nvPr userDrawn="1"/>
        </p:nvSpPr>
        <p:spPr>
          <a:xfrm flipH="1">
            <a:off x="-9464" y="819073"/>
            <a:ext cx="5267264" cy="215272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8"/>
              <a:gd name="connsiteY0" fmla="*/ 2000 h 10000"/>
              <a:gd name="connsiteX1" fmla="*/ 10000 w 10018"/>
              <a:gd name="connsiteY1" fmla="*/ 0 h 10000"/>
              <a:gd name="connsiteX2" fmla="*/ 10018 w 10018"/>
              <a:gd name="connsiteY2" fmla="*/ 6278 h 10000"/>
              <a:gd name="connsiteX3" fmla="*/ 0 w 10018"/>
              <a:gd name="connsiteY3" fmla="*/ 10000 h 10000"/>
              <a:gd name="connsiteX4" fmla="*/ 0 w 10018"/>
              <a:gd name="connsiteY4" fmla="*/ 2000 h 10000"/>
              <a:gd name="connsiteX0" fmla="*/ 0 w 10018"/>
              <a:gd name="connsiteY0" fmla="*/ 2000 h 6278"/>
              <a:gd name="connsiteX1" fmla="*/ 10000 w 10018"/>
              <a:gd name="connsiteY1" fmla="*/ 0 h 6278"/>
              <a:gd name="connsiteX2" fmla="*/ 10018 w 10018"/>
              <a:gd name="connsiteY2" fmla="*/ 6278 h 6278"/>
              <a:gd name="connsiteX3" fmla="*/ 18 w 10018"/>
              <a:gd name="connsiteY3" fmla="*/ 6222 h 6278"/>
              <a:gd name="connsiteX4" fmla="*/ 0 w 10018"/>
              <a:gd name="connsiteY4" fmla="*/ 2000 h 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8" h="6278">
                <a:moveTo>
                  <a:pt x="0" y="2000"/>
                </a:moveTo>
                <a:lnTo>
                  <a:pt x="10000" y="0"/>
                </a:lnTo>
                <a:cubicBezTo>
                  <a:pt x="10006" y="2093"/>
                  <a:pt x="10012" y="4185"/>
                  <a:pt x="10018" y="6278"/>
                </a:cubicBezTo>
                <a:lnTo>
                  <a:pt x="18" y="6222"/>
                </a:lnTo>
                <a:cubicBezTo>
                  <a:pt x="12" y="4815"/>
                  <a:pt x="6" y="3407"/>
                  <a:pt x="0" y="20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Manual Input 7"/>
          <p:cNvSpPr/>
          <p:nvPr userDrawn="1"/>
        </p:nvSpPr>
        <p:spPr>
          <a:xfrm>
            <a:off x="-9464" y="658256"/>
            <a:ext cx="9168704" cy="233243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94 w 10000"/>
              <a:gd name="connsiteY3" fmla="*/ 3611 h 10000"/>
              <a:gd name="connsiteX4" fmla="*/ 0 w 10000"/>
              <a:gd name="connsiteY4" fmla="*/ 2000 h 10000"/>
              <a:gd name="connsiteX0" fmla="*/ 0 w 10000"/>
              <a:gd name="connsiteY0" fmla="*/ 2000 h 3611"/>
              <a:gd name="connsiteX1" fmla="*/ 10000 w 10000"/>
              <a:gd name="connsiteY1" fmla="*/ 0 h 3611"/>
              <a:gd name="connsiteX2" fmla="*/ 9802 w 10000"/>
              <a:gd name="connsiteY2" fmla="*/ 2718 h 3611"/>
              <a:gd name="connsiteX3" fmla="*/ 94 w 10000"/>
              <a:gd name="connsiteY3" fmla="*/ 3611 h 3611"/>
              <a:gd name="connsiteX4" fmla="*/ 0 w 10000"/>
              <a:gd name="connsiteY4" fmla="*/ 2000 h 3611"/>
              <a:gd name="connsiteX0" fmla="*/ 0 w 10010"/>
              <a:gd name="connsiteY0" fmla="*/ 5539 h 13296"/>
              <a:gd name="connsiteX1" fmla="*/ 10000 w 10010"/>
              <a:gd name="connsiteY1" fmla="*/ 0 h 13296"/>
              <a:gd name="connsiteX2" fmla="*/ 10010 w 10010"/>
              <a:gd name="connsiteY2" fmla="*/ 13296 h 13296"/>
              <a:gd name="connsiteX3" fmla="*/ 94 w 10010"/>
              <a:gd name="connsiteY3" fmla="*/ 10000 h 13296"/>
              <a:gd name="connsiteX4" fmla="*/ 0 w 10010"/>
              <a:gd name="connsiteY4" fmla="*/ 5539 h 13296"/>
              <a:gd name="connsiteX0" fmla="*/ 8 w 10018"/>
              <a:gd name="connsiteY0" fmla="*/ 5539 h 13297"/>
              <a:gd name="connsiteX1" fmla="*/ 10008 w 10018"/>
              <a:gd name="connsiteY1" fmla="*/ 0 h 13297"/>
              <a:gd name="connsiteX2" fmla="*/ 10018 w 10018"/>
              <a:gd name="connsiteY2" fmla="*/ 13296 h 13297"/>
              <a:gd name="connsiteX3" fmla="*/ 8 w 10018"/>
              <a:gd name="connsiteY3" fmla="*/ 13297 h 13297"/>
              <a:gd name="connsiteX4" fmla="*/ 8 w 10018"/>
              <a:gd name="connsiteY4" fmla="*/ 5539 h 13297"/>
              <a:gd name="connsiteX0" fmla="*/ 0 w 10010"/>
              <a:gd name="connsiteY0" fmla="*/ 5539 h 13297"/>
              <a:gd name="connsiteX1" fmla="*/ 10000 w 10010"/>
              <a:gd name="connsiteY1" fmla="*/ 0 h 13297"/>
              <a:gd name="connsiteX2" fmla="*/ 10010 w 10010"/>
              <a:gd name="connsiteY2" fmla="*/ 13296 h 13297"/>
              <a:gd name="connsiteX3" fmla="*/ 42 w 10010"/>
              <a:gd name="connsiteY3" fmla="*/ 13297 h 13297"/>
              <a:gd name="connsiteX4" fmla="*/ 0 w 10010"/>
              <a:gd name="connsiteY4" fmla="*/ 5539 h 13297"/>
              <a:gd name="connsiteX0" fmla="*/ 0 w 10010"/>
              <a:gd name="connsiteY0" fmla="*/ 5539 h 13297"/>
              <a:gd name="connsiteX1" fmla="*/ 10000 w 10010"/>
              <a:gd name="connsiteY1" fmla="*/ 0 h 13297"/>
              <a:gd name="connsiteX2" fmla="*/ 10010 w 10010"/>
              <a:gd name="connsiteY2" fmla="*/ 13296 h 13297"/>
              <a:gd name="connsiteX3" fmla="*/ 42 w 10010"/>
              <a:gd name="connsiteY3" fmla="*/ 13297 h 13297"/>
              <a:gd name="connsiteX4" fmla="*/ 0 w 10010"/>
              <a:gd name="connsiteY4" fmla="*/ 5539 h 13297"/>
              <a:gd name="connsiteX0" fmla="*/ 17 w 9968"/>
              <a:gd name="connsiteY0" fmla="*/ 5539 h 13297"/>
              <a:gd name="connsiteX1" fmla="*/ 9958 w 9968"/>
              <a:gd name="connsiteY1" fmla="*/ 0 h 13297"/>
              <a:gd name="connsiteX2" fmla="*/ 9968 w 9968"/>
              <a:gd name="connsiteY2" fmla="*/ 13296 h 13297"/>
              <a:gd name="connsiteX3" fmla="*/ 0 w 9968"/>
              <a:gd name="connsiteY3" fmla="*/ 13297 h 13297"/>
              <a:gd name="connsiteX4" fmla="*/ 17 w 9968"/>
              <a:gd name="connsiteY4" fmla="*/ 5539 h 13297"/>
              <a:gd name="connsiteX0" fmla="*/ 17 w 10000"/>
              <a:gd name="connsiteY0" fmla="*/ 4166 h 10000"/>
              <a:gd name="connsiteX1" fmla="*/ 9990 w 10000"/>
              <a:gd name="connsiteY1" fmla="*/ 0 h 10000"/>
              <a:gd name="connsiteX2" fmla="*/ 10000 w 10000"/>
              <a:gd name="connsiteY2" fmla="*/ 9999 h 10000"/>
              <a:gd name="connsiteX3" fmla="*/ 0 w 10000"/>
              <a:gd name="connsiteY3" fmla="*/ 10000 h 10000"/>
              <a:gd name="connsiteX4" fmla="*/ 17 w 10000"/>
              <a:gd name="connsiteY4" fmla="*/ 4166 h 10000"/>
              <a:gd name="connsiteX0" fmla="*/ 0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9999 h 10000"/>
              <a:gd name="connsiteX3" fmla="*/ 8 w 10008"/>
              <a:gd name="connsiteY3" fmla="*/ 10000 h 10000"/>
              <a:gd name="connsiteX4" fmla="*/ 0 w 10008"/>
              <a:gd name="connsiteY4" fmla="*/ 4166 h 10000"/>
              <a:gd name="connsiteX0" fmla="*/ 0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9999 h 10000"/>
              <a:gd name="connsiteX3" fmla="*/ 8 w 10008"/>
              <a:gd name="connsiteY3" fmla="*/ 10000 h 10000"/>
              <a:gd name="connsiteX4" fmla="*/ 0 w 10008"/>
              <a:gd name="connsiteY4" fmla="*/ 4166 h 10000"/>
              <a:gd name="connsiteX0" fmla="*/ 0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9999 h 10000"/>
              <a:gd name="connsiteX3" fmla="*/ 42 w 10008"/>
              <a:gd name="connsiteY3" fmla="*/ 10000 h 10000"/>
              <a:gd name="connsiteX4" fmla="*/ 0 w 10008"/>
              <a:gd name="connsiteY4" fmla="*/ 4166 h 10000"/>
              <a:gd name="connsiteX0" fmla="*/ 0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9999 h 10000"/>
              <a:gd name="connsiteX3" fmla="*/ 42 w 10008"/>
              <a:gd name="connsiteY3" fmla="*/ 10000 h 10000"/>
              <a:gd name="connsiteX4" fmla="*/ 0 w 10008"/>
              <a:gd name="connsiteY4" fmla="*/ 4166 h 10000"/>
              <a:gd name="connsiteX0" fmla="*/ 0 w 9991"/>
              <a:gd name="connsiteY0" fmla="*/ 4166 h 10000"/>
              <a:gd name="connsiteX1" fmla="*/ 9981 w 9991"/>
              <a:gd name="connsiteY1" fmla="*/ 0 h 10000"/>
              <a:gd name="connsiteX2" fmla="*/ 9991 w 9991"/>
              <a:gd name="connsiteY2" fmla="*/ 9999 h 10000"/>
              <a:gd name="connsiteX3" fmla="*/ 25 w 9991"/>
              <a:gd name="connsiteY3" fmla="*/ 10000 h 10000"/>
              <a:gd name="connsiteX4" fmla="*/ 0 w 9991"/>
              <a:gd name="connsiteY4" fmla="*/ 4166 h 10000"/>
              <a:gd name="connsiteX0" fmla="*/ 3 w 10003"/>
              <a:gd name="connsiteY0" fmla="*/ 4166 h 10000"/>
              <a:gd name="connsiteX1" fmla="*/ 9993 w 10003"/>
              <a:gd name="connsiteY1" fmla="*/ 0 h 10000"/>
              <a:gd name="connsiteX2" fmla="*/ 10003 w 10003"/>
              <a:gd name="connsiteY2" fmla="*/ 9999 h 10000"/>
              <a:gd name="connsiteX3" fmla="*/ 28 w 10003"/>
              <a:gd name="connsiteY3" fmla="*/ 10000 h 10000"/>
              <a:gd name="connsiteX4" fmla="*/ 3 w 10003"/>
              <a:gd name="connsiteY4" fmla="*/ 4166 h 10000"/>
              <a:gd name="connsiteX0" fmla="*/ 0 w 10000"/>
              <a:gd name="connsiteY0" fmla="*/ 4166 h 10000"/>
              <a:gd name="connsiteX1" fmla="*/ 9990 w 10000"/>
              <a:gd name="connsiteY1" fmla="*/ 0 h 10000"/>
              <a:gd name="connsiteX2" fmla="*/ 10000 w 10000"/>
              <a:gd name="connsiteY2" fmla="*/ 9999 h 10000"/>
              <a:gd name="connsiteX3" fmla="*/ 25 w 10000"/>
              <a:gd name="connsiteY3" fmla="*/ 10000 h 10000"/>
              <a:gd name="connsiteX4" fmla="*/ 0 w 10000"/>
              <a:gd name="connsiteY4" fmla="*/ 4166 h 10000"/>
              <a:gd name="connsiteX0" fmla="*/ 0 w 10000"/>
              <a:gd name="connsiteY0" fmla="*/ 4166 h 10000"/>
              <a:gd name="connsiteX1" fmla="*/ 9990 w 10000"/>
              <a:gd name="connsiteY1" fmla="*/ 0 h 10000"/>
              <a:gd name="connsiteX2" fmla="*/ 10000 w 10000"/>
              <a:gd name="connsiteY2" fmla="*/ 9999 h 10000"/>
              <a:gd name="connsiteX3" fmla="*/ 25 w 10000"/>
              <a:gd name="connsiteY3" fmla="*/ 10000 h 10000"/>
              <a:gd name="connsiteX4" fmla="*/ 0 w 10000"/>
              <a:gd name="connsiteY4" fmla="*/ 4166 h 10000"/>
              <a:gd name="connsiteX0" fmla="*/ 0 w 10000"/>
              <a:gd name="connsiteY0" fmla="*/ 4166 h 10033"/>
              <a:gd name="connsiteX1" fmla="*/ 9990 w 10000"/>
              <a:gd name="connsiteY1" fmla="*/ 0 h 10033"/>
              <a:gd name="connsiteX2" fmla="*/ 10000 w 10000"/>
              <a:gd name="connsiteY2" fmla="*/ 9999 h 10033"/>
              <a:gd name="connsiteX3" fmla="*/ 8 w 10000"/>
              <a:gd name="connsiteY3" fmla="*/ 10033 h 10033"/>
              <a:gd name="connsiteX4" fmla="*/ 0 w 10000"/>
              <a:gd name="connsiteY4" fmla="*/ 4166 h 10033"/>
              <a:gd name="connsiteX0" fmla="*/ 17 w 10017"/>
              <a:gd name="connsiteY0" fmla="*/ 4166 h 10000"/>
              <a:gd name="connsiteX1" fmla="*/ 10007 w 10017"/>
              <a:gd name="connsiteY1" fmla="*/ 0 h 10000"/>
              <a:gd name="connsiteX2" fmla="*/ 10017 w 10017"/>
              <a:gd name="connsiteY2" fmla="*/ 9999 h 10000"/>
              <a:gd name="connsiteX3" fmla="*/ 0 w 10017"/>
              <a:gd name="connsiteY3" fmla="*/ 10000 h 10000"/>
              <a:gd name="connsiteX4" fmla="*/ 17 w 10017"/>
              <a:gd name="connsiteY4" fmla="*/ 4166 h 10000"/>
              <a:gd name="connsiteX0" fmla="*/ 0 w 10000"/>
              <a:gd name="connsiteY0" fmla="*/ 4166 h 10000"/>
              <a:gd name="connsiteX1" fmla="*/ 9990 w 10000"/>
              <a:gd name="connsiteY1" fmla="*/ 0 h 10000"/>
              <a:gd name="connsiteX2" fmla="*/ 10000 w 10000"/>
              <a:gd name="connsiteY2" fmla="*/ 9999 h 10000"/>
              <a:gd name="connsiteX3" fmla="*/ 8 w 10000"/>
              <a:gd name="connsiteY3" fmla="*/ 10000 h 10000"/>
              <a:gd name="connsiteX4" fmla="*/ 0 w 10000"/>
              <a:gd name="connsiteY4" fmla="*/ 4166 h 10000"/>
              <a:gd name="connsiteX0" fmla="*/ 17 w 10017"/>
              <a:gd name="connsiteY0" fmla="*/ 4166 h 9999"/>
              <a:gd name="connsiteX1" fmla="*/ 10007 w 10017"/>
              <a:gd name="connsiteY1" fmla="*/ 0 h 9999"/>
              <a:gd name="connsiteX2" fmla="*/ 10017 w 10017"/>
              <a:gd name="connsiteY2" fmla="*/ 9999 h 9999"/>
              <a:gd name="connsiteX3" fmla="*/ 0 w 10017"/>
              <a:gd name="connsiteY3" fmla="*/ 9967 h 9999"/>
              <a:gd name="connsiteX4" fmla="*/ 17 w 10017"/>
              <a:gd name="connsiteY4" fmla="*/ 4166 h 9999"/>
              <a:gd name="connsiteX0" fmla="*/ 0 w 9983"/>
              <a:gd name="connsiteY0" fmla="*/ 4166 h 10000"/>
              <a:gd name="connsiteX1" fmla="*/ 9973 w 9983"/>
              <a:gd name="connsiteY1" fmla="*/ 0 h 10000"/>
              <a:gd name="connsiteX2" fmla="*/ 9983 w 9983"/>
              <a:gd name="connsiteY2" fmla="*/ 10000 h 10000"/>
              <a:gd name="connsiteX3" fmla="*/ 17 w 9983"/>
              <a:gd name="connsiteY3" fmla="*/ 9968 h 10000"/>
              <a:gd name="connsiteX4" fmla="*/ 0 w 9983"/>
              <a:gd name="connsiteY4" fmla="*/ 4166 h 10000"/>
              <a:gd name="connsiteX0" fmla="*/ 8 w 10008"/>
              <a:gd name="connsiteY0" fmla="*/ 4166 h 10000"/>
              <a:gd name="connsiteX1" fmla="*/ 9998 w 10008"/>
              <a:gd name="connsiteY1" fmla="*/ 0 h 10000"/>
              <a:gd name="connsiteX2" fmla="*/ 10008 w 10008"/>
              <a:gd name="connsiteY2" fmla="*/ 10000 h 10000"/>
              <a:gd name="connsiteX3" fmla="*/ 0 w 10008"/>
              <a:gd name="connsiteY3" fmla="*/ 9968 h 10000"/>
              <a:gd name="connsiteX4" fmla="*/ 8 w 10008"/>
              <a:gd name="connsiteY4" fmla="*/ 416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8" h="10000">
                <a:moveTo>
                  <a:pt x="8" y="4166"/>
                </a:moveTo>
                <a:lnTo>
                  <a:pt x="9998" y="0"/>
                </a:lnTo>
                <a:cubicBezTo>
                  <a:pt x="10001" y="3333"/>
                  <a:pt x="10005" y="6667"/>
                  <a:pt x="10008" y="10000"/>
                </a:cubicBezTo>
                <a:lnTo>
                  <a:pt x="0" y="9968"/>
                </a:lnTo>
                <a:cubicBezTo>
                  <a:pt x="2" y="8850"/>
                  <a:pt x="14" y="5252"/>
                  <a:pt x="8" y="416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AB441044-DD6C-4257-95CE-F7E59E7F4072}"/>
              </a:ext>
            </a:extLst>
          </p:cNvPr>
          <p:cNvSpPr/>
          <p:nvPr userDrawn="1"/>
        </p:nvSpPr>
        <p:spPr>
          <a:xfrm>
            <a:off x="1295400" y="381661"/>
            <a:ext cx="7863839" cy="6484088"/>
          </a:xfrm>
          <a:custGeom>
            <a:avLst/>
            <a:gdLst>
              <a:gd name="connsiteX0" fmla="*/ 0 w 4892040"/>
              <a:gd name="connsiteY0" fmla="*/ 0 h 6406596"/>
              <a:gd name="connsiteX1" fmla="*/ 4892040 w 4892040"/>
              <a:gd name="connsiteY1" fmla="*/ 0 h 6406596"/>
              <a:gd name="connsiteX2" fmla="*/ 4892040 w 4892040"/>
              <a:gd name="connsiteY2" fmla="*/ 6406596 h 6406596"/>
              <a:gd name="connsiteX3" fmla="*/ 0 w 4892040"/>
              <a:gd name="connsiteY3" fmla="*/ 6406596 h 6406596"/>
              <a:gd name="connsiteX4" fmla="*/ 0 w 4892040"/>
              <a:gd name="connsiteY4" fmla="*/ 0 h 6406596"/>
              <a:gd name="connsiteX0" fmla="*/ 4285281 w 9177321"/>
              <a:gd name="connsiteY0" fmla="*/ 0 h 6414345"/>
              <a:gd name="connsiteX1" fmla="*/ 9177321 w 9177321"/>
              <a:gd name="connsiteY1" fmla="*/ 0 h 6414345"/>
              <a:gd name="connsiteX2" fmla="*/ 9177321 w 9177321"/>
              <a:gd name="connsiteY2" fmla="*/ 6406596 h 6414345"/>
              <a:gd name="connsiteX3" fmla="*/ 0 w 9177321"/>
              <a:gd name="connsiteY3" fmla="*/ 6414345 h 6414345"/>
              <a:gd name="connsiteX4" fmla="*/ 4285281 w 9177321"/>
              <a:gd name="connsiteY4" fmla="*/ 0 h 6414345"/>
              <a:gd name="connsiteX0" fmla="*/ 4285281 w 9177321"/>
              <a:gd name="connsiteY0" fmla="*/ 0 h 6414345"/>
              <a:gd name="connsiteX1" fmla="*/ 9177321 w 9177321"/>
              <a:gd name="connsiteY1" fmla="*/ 0 h 6414345"/>
              <a:gd name="connsiteX2" fmla="*/ 9177321 w 9177321"/>
              <a:gd name="connsiteY2" fmla="*/ 6406596 h 6414345"/>
              <a:gd name="connsiteX3" fmla="*/ 0 w 9177321"/>
              <a:gd name="connsiteY3" fmla="*/ 6414345 h 6414345"/>
              <a:gd name="connsiteX4" fmla="*/ 4285281 w 9177321"/>
              <a:gd name="connsiteY4" fmla="*/ 0 h 6414345"/>
              <a:gd name="connsiteX0" fmla="*/ 4285281 w 9177321"/>
              <a:gd name="connsiteY0" fmla="*/ 0 h 6414345"/>
              <a:gd name="connsiteX1" fmla="*/ 9177321 w 9177321"/>
              <a:gd name="connsiteY1" fmla="*/ 0 h 6414345"/>
              <a:gd name="connsiteX2" fmla="*/ 9177321 w 9177321"/>
              <a:gd name="connsiteY2" fmla="*/ 6406596 h 6414345"/>
              <a:gd name="connsiteX3" fmla="*/ 0 w 9177321"/>
              <a:gd name="connsiteY3" fmla="*/ 6414345 h 6414345"/>
              <a:gd name="connsiteX4" fmla="*/ 4285281 w 9177321"/>
              <a:gd name="connsiteY4" fmla="*/ 0 h 6414345"/>
              <a:gd name="connsiteX0" fmla="*/ 3227196 w 9177321"/>
              <a:gd name="connsiteY0" fmla="*/ 0 h 6484088"/>
              <a:gd name="connsiteX1" fmla="*/ 9177321 w 9177321"/>
              <a:gd name="connsiteY1" fmla="*/ 69743 h 6484088"/>
              <a:gd name="connsiteX2" fmla="*/ 9177321 w 9177321"/>
              <a:gd name="connsiteY2" fmla="*/ 6476339 h 6484088"/>
              <a:gd name="connsiteX3" fmla="*/ 0 w 9177321"/>
              <a:gd name="connsiteY3" fmla="*/ 6484088 h 6484088"/>
              <a:gd name="connsiteX4" fmla="*/ 3227196 w 9177321"/>
              <a:gd name="connsiteY4" fmla="*/ 0 h 648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7321" h="6484088">
                <a:moveTo>
                  <a:pt x="3227196" y="0"/>
                </a:moveTo>
                <a:lnTo>
                  <a:pt x="9177321" y="69743"/>
                </a:lnTo>
                <a:lnTo>
                  <a:pt x="9177321" y="6476339"/>
                </a:lnTo>
                <a:lnTo>
                  <a:pt x="0" y="6484088"/>
                </a:lnTo>
                <a:cubicBezTo>
                  <a:pt x="1505919" y="6229017"/>
                  <a:pt x="2914647" y="2378339"/>
                  <a:pt x="3227196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45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36600" y="6539805"/>
            <a:ext cx="1075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F6962E7-99E1-4F58-BD92-79219A9A00D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0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6" r:id="rId2"/>
    <p:sldLayoutId id="2147483774" r:id="rId3"/>
    <p:sldLayoutId id="214748377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18" Type="http://schemas.openxmlformats.org/officeDocument/2006/relationships/image" Target="../media/image38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jpe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15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02598" y="533400"/>
            <a:ext cx="550022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0" dirty="0" smtClean="0">
                <a:solidFill>
                  <a:schemeClr val="bg1">
                    <a:lumMod val="95000"/>
                  </a:schemeClr>
                </a:solidFill>
                <a:latin typeface="Bahnschrift SemiBold" panose="020B0502040204020203" pitchFamily="34" charset="0"/>
              </a:rPr>
              <a:t>BOSSA NOVA</a:t>
            </a:r>
          </a:p>
          <a:p>
            <a:pPr algn="ctr"/>
            <a:r>
              <a:rPr lang="en-US" sz="7000" dirty="0" smtClean="0">
                <a:solidFill>
                  <a:schemeClr val="bg1">
                    <a:lumMod val="95000"/>
                  </a:schemeClr>
                </a:solidFill>
                <a:latin typeface="Bahnschrift SemiBold" panose="020B0502040204020203" pitchFamily="34" charset="0"/>
              </a:rPr>
              <a:t>VISION</a:t>
            </a:r>
            <a:endParaRPr lang="en-US" sz="7000" dirty="0">
              <a:solidFill>
                <a:schemeClr val="bg1">
                  <a:lumMod val="9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5760" y="3236975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200"/>
              </a:lnSpc>
              <a:spcBef>
                <a:spcPts val="0"/>
              </a:spcBef>
            </a:pPr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Cosmetic Testing Systems</a:t>
            </a:r>
          </a:p>
          <a:p>
            <a:pPr algn="ctr">
              <a:lnSpc>
                <a:spcPts val="2200"/>
              </a:lnSpc>
              <a:spcBef>
                <a:spcPts val="0"/>
              </a:spcBef>
            </a:pPr>
            <a:r>
              <a:rPr lang="en-US" sz="1200" i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ctr">
              <a:lnSpc>
                <a:spcPts val="2200"/>
              </a:lnSpc>
              <a:spcBef>
                <a:spcPts val="0"/>
              </a:spcBef>
            </a:pPr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Polarization Imaging</a:t>
            </a:r>
            <a:endParaRPr lang="en-US" sz="2000" i="1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0158" y="5670322"/>
            <a:ext cx="2666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1600" b="1" dirty="0" smtClean="0">
                <a:latin typeface="+mj-lt"/>
                <a:ea typeface="Verdana" panose="020B0604030504040204" pitchFamily="34" charset="0"/>
              </a:rPr>
              <a:t>5777 </a:t>
            </a:r>
            <a:r>
              <a:rPr lang="es-ES" sz="1600" b="1" dirty="0">
                <a:latin typeface="+mj-lt"/>
                <a:ea typeface="Verdana" panose="020B0604030504040204" pitchFamily="34" charset="0"/>
              </a:rPr>
              <a:t>W. Century </a:t>
            </a:r>
            <a:r>
              <a:rPr lang="es-ES" sz="1600" b="1" dirty="0" err="1" smtClean="0">
                <a:latin typeface="+mj-lt"/>
                <a:ea typeface="Verdana" panose="020B0604030504040204" pitchFamily="34" charset="0"/>
              </a:rPr>
              <a:t>Blvd</a:t>
            </a:r>
            <a:endParaRPr lang="es-ES" sz="1600" b="1" dirty="0" smtClean="0">
              <a:latin typeface="+mj-lt"/>
              <a:ea typeface="Verdana" panose="020B060403050404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s-ES" sz="1600" b="1" dirty="0" smtClean="0">
                <a:latin typeface="+mj-lt"/>
                <a:ea typeface="Verdana" panose="020B0604030504040204" pitchFamily="34" charset="0"/>
              </a:rPr>
              <a:t>Suite 205 - </a:t>
            </a:r>
            <a:r>
              <a:rPr lang="es-ES" sz="1600" b="1" dirty="0">
                <a:latin typeface="+mj-lt"/>
                <a:ea typeface="Verdana" panose="020B0604030504040204" pitchFamily="34" charset="0"/>
              </a:rPr>
              <a:t>LOS ANGELES</a:t>
            </a:r>
          </a:p>
          <a:p>
            <a:pPr algn="ctr">
              <a:lnSpc>
                <a:spcPts val="2000"/>
              </a:lnSpc>
            </a:pPr>
            <a:r>
              <a:rPr lang="es-ES" sz="1600" b="1" dirty="0">
                <a:latin typeface="+mj-lt"/>
                <a:ea typeface="Verdana" panose="020B0604030504040204" pitchFamily="34" charset="0"/>
              </a:rPr>
              <a:t>CA 90045 </a:t>
            </a:r>
            <a:r>
              <a:rPr lang="es-ES" sz="1600" b="1" dirty="0" smtClean="0">
                <a:latin typeface="+mj-lt"/>
                <a:ea typeface="Verdana" panose="020B0604030504040204" pitchFamily="34" charset="0"/>
              </a:rPr>
              <a:t>US</a:t>
            </a:r>
            <a:r>
              <a:rPr lang="en-US" sz="1600" b="1" dirty="0" smtClean="0">
                <a:latin typeface="+mj-lt"/>
                <a:ea typeface="Verdana" panose="020B0604030504040204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55626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Tel: +1 (</a:t>
            </a:r>
            <a:r>
              <a:rPr lang="en-US" sz="1400" dirty="0">
                <a:latin typeface="+mj-lt"/>
              </a:rPr>
              <a:t>424)-393-4011</a:t>
            </a:r>
            <a:r>
              <a:rPr lang="en-US" sz="1400" dirty="0" smtClean="0">
                <a:latin typeface="+mj-lt"/>
              </a:rPr>
              <a:t> </a:t>
            </a:r>
          </a:p>
          <a:p>
            <a:pPr algn="ctr"/>
            <a:r>
              <a:rPr lang="en-US" sz="1400" dirty="0" smtClean="0">
                <a:latin typeface="+mj-lt"/>
              </a:rPr>
              <a:t>Fax: +1 (310) 943-3280</a:t>
            </a:r>
          </a:p>
          <a:p>
            <a:pPr algn="ctr"/>
            <a:endParaRPr lang="en-US" sz="8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www.bossanovavision.com</a:t>
            </a:r>
          </a:p>
          <a:p>
            <a:pPr algn="ctr"/>
            <a:r>
              <a:rPr lang="en-US" sz="1400" dirty="0" smtClean="0">
                <a:latin typeface="+mj-lt"/>
              </a:rPr>
              <a:t>info@bossanovavision.com</a:t>
            </a:r>
            <a:endParaRPr lang="en-US" sz="1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2" y="5763929"/>
            <a:ext cx="2134684" cy="6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0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106680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42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SAMBA Hair </a:t>
            </a:r>
            <a:endParaRPr lang="en-US" sz="3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6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Hair Shine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898476"/>
              </p:ext>
            </p:extLst>
          </p:nvPr>
        </p:nvGraphicFramePr>
        <p:xfrm>
          <a:off x="117020" y="3313785"/>
          <a:ext cx="2844996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3152"/>
                <a:gridCol w="1881844"/>
              </a:tblGrid>
              <a:tr h="215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Sensor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12bit color camera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780 x 580 px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Vivo / Vitro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Illumination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White LED bar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Hair Type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color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Straight hair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en-US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mm </a:t>
                      </a: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wide /</a:t>
                      </a:r>
                      <a:r>
                        <a:rPr lang="en-US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 mm long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Data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Luster, angular profiles, images, numerical</a:t>
                      </a:r>
                      <a:r>
                        <a:rPr lang="it-IT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data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x 56 x 36 cm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Weight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kg</a:t>
                      </a:r>
                      <a:endParaRPr lang="en-US" sz="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Cosmetic testing systems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99" y="1485900"/>
            <a:ext cx="139541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85011" y="2040426"/>
            <a:ext cx="2995590" cy="208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81445" y="4389125"/>
            <a:ext cx="5799154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81445" y="4389125"/>
            <a:ext cx="2995590" cy="207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13635" y="4811580"/>
            <a:ext cx="2728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Cross-polarization imaging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Specular &amp; Diffusion images</a:t>
            </a:r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7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Standard luster calculation</a:t>
            </a:r>
          </a:p>
          <a:p>
            <a:endParaRPr lang="en-US" sz="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BNT, Reich-Robbins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TRI, etc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7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Shine / Chroma / Diffusion separation, angular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profiles,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profile geometry, etc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72735" y="2040425"/>
            <a:ext cx="5107865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72735" y="2040426"/>
            <a:ext cx="51078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System properties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77035" y="4389124"/>
            <a:ext cx="2803564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111140" y="2520120"/>
            <a:ext cx="21122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Cross-polarization imaging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Specular/Diffusion separation</a:t>
            </a: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Combing cylinder for better repeatability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Detachable head sensor for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in-vivo evaluation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05" y="3162018"/>
            <a:ext cx="801446" cy="80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04" y="4773680"/>
            <a:ext cx="2741417" cy="138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shine gloss color test claims research hair care polarization luster Samba Hair System Diffuse Shine Chroma explanati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21" y="2520120"/>
            <a:ext cx="1690944" cy="14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55" y="2176211"/>
            <a:ext cx="1190728" cy="83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106680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42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BOLERO</a:t>
            </a:r>
            <a:endParaRPr lang="en-US" sz="33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6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Hair Volume &amp; Frizz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Cosmetic testing systems</a:t>
            </a:r>
          </a:p>
        </p:txBody>
      </p:sp>
      <p:pic>
        <p:nvPicPr>
          <p:cNvPr id="19458" name="Picture 2" descr="BOLERO test volume frizz static styling fly-away imaging full orientation claims resear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60" y="1675403"/>
            <a:ext cx="1651415" cy="152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423262"/>
              </p:ext>
            </p:extLst>
          </p:nvPr>
        </p:nvGraphicFramePr>
        <p:xfrm>
          <a:off x="117020" y="3313785"/>
          <a:ext cx="2844996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3152"/>
                <a:gridCol w="1881844"/>
              </a:tblGrid>
              <a:tr h="215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Sensor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Monochrome</a:t>
                      </a:r>
                      <a:r>
                        <a:rPr lang="en-US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 bits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2400 x 1480 px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Illumination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White LED panel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Hair Type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color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5 to 25 cm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grams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Data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Images, 3D volume</a:t>
                      </a:r>
                      <a:r>
                        <a:rPr lang="it-IT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measurement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 frizz analysis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 x 50 x 38 cm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Weight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kg</a:t>
                      </a:r>
                      <a:endParaRPr lang="en-US" sz="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185011" y="2040426"/>
            <a:ext cx="2995590" cy="208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81445" y="4389125"/>
            <a:ext cx="5799154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81445" y="4389125"/>
            <a:ext cx="2995590" cy="207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30655" y="4888390"/>
            <a:ext cx="245792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Raw transmission images</a:t>
            </a:r>
          </a:p>
          <a:p>
            <a:endParaRPr lang="en-US" sz="1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Bulk &amp; Frizz separation images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Volume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 cm</a:t>
            </a:r>
            <a:r>
              <a:rPr lang="en-US" sz="1200" b="1" baseline="30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1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Frizz proportion </a:t>
            </a:r>
          </a:p>
          <a:p>
            <a:endParaRPr lang="en-US" sz="10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3D model of hair swatch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72735" y="2040425"/>
            <a:ext cx="5107865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377035" y="4389124"/>
            <a:ext cx="2803564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7949" y="2627976"/>
            <a:ext cx="21122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Transmission Imaging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Bulk/Frizz separation</a:t>
            </a: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Hair sample rotation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36 images per sample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Magnetic fixation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60" name="Picture 4" descr="Bolero Volume frizz hair care claims bulk fly-away full rotation transmission calibration logo 3d easy 360 degrees full sys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035" y="2276083"/>
            <a:ext cx="2611540" cy="174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660" y="4514436"/>
            <a:ext cx="2726755" cy="189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72735" y="2040426"/>
            <a:ext cx="349485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System properties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106680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42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RUMBA</a:t>
            </a:r>
            <a:endParaRPr lang="en-US" sz="3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6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Orientation, Straightness &amp; Alignment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Cosmetic testing systems</a:t>
            </a:r>
          </a:p>
        </p:txBody>
      </p:sp>
      <p:pic>
        <p:nvPicPr>
          <p:cNvPr id="18434" name="Picture 2" descr="RUMBA Hair care alignment orientation styling testing claims research polarization vitro vi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20" y="1642254"/>
            <a:ext cx="1214870" cy="13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185011" y="2040426"/>
            <a:ext cx="2995590" cy="208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81445" y="4389125"/>
            <a:ext cx="5799154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81445" y="4399758"/>
            <a:ext cx="2995590" cy="207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13635" y="4824286"/>
            <a:ext cx="272856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Orientation image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Hair orientation distribution</a:t>
            </a:r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Alignment mapping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Alignment &amp; straightness analysis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5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Spatial analysis along swatch length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72735" y="2040425"/>
            <a:ext cx="5107865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72735" y="2040426"/>
            <a:ext cx="51078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System properties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77035" y="4389124"/>
            <a:ext cx="2803564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1140" y="2520120"/>
            <a:ext cx="24195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Fast polarization imaging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orientation measurement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&lt; 1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</a:t>
            </a: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Any hair orientation between 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- 45 / + 45 degrees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Lab setup for in-vitro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Tripod mounting for in-vivo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898924"/>
              </p:ext>
            </p:extLst>
          </p:nvPr>
        </p:nvGraphicFramePr>
        <p:xfrm>
          <a:off x="37184" y="3198570"/>
          <a:ext cx="2921806" cy="2651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814"/>
                <a:gridCol w="1777992"/>
              </a:tblGrid>
              <a:tr h="215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Sensor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Monochrome</a:t>
                      </a:r>
                      <a:r>
                        <a:rPr lang="en-US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12-bits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2330 x 1750 px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Adjustable focus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Illumination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Pulsed LEDs @850 nm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Hair Type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color/shape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Vivo/Vitro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Data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Orientation</a:t>
                      </a:r>
                      <a:r>
                        <a:rPr lang="it-IT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Alignment 2D mapping, Straightness &amp; Alignment analysis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 </a:t>
                      </a:r>
                      <a:r>
                        <a:rPr lang="en-US" sz="1050" b="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(Sensor)</a:t>
                      </a:r>
                      <a:endParaRPr lang="en-US" sz="1200" b="0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x 23 x 18 cm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Size </a:t>
                      </a:r>
                      <a:r>
                        <a:rPr kumimoji="0" lang="en-US" sz="105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(Lab setup)</a:t>
                      </a:r>
                      <a:endParaRPr kumimoji="0" lang="en-US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 x 65 x 80 cm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Weight </a:t>
                      </a:r>
                      <a:r>
                        <a:rPr kumimoji="0" lang="en-US" sz="105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(Sensor)</a:t>
                      </a:r>
                      <a:r>
                        <a:rPr lang="en-US" sz="12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kg</a:t>
                      </a:r>
                      <a:endParaRPr lang="en-US" sz="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01" y="2406186"/>
            <a:ext cx="1901394" cy="166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9"/>
          <a:stretch/>
        </p:blipFill>
        <p:spPr bwMode="auto">
          <a:xfrm>
            <a:off x="3480374" y="4438163"/>
            <a:ext cx="2800648" cy="16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9"/>
          <a:stretch/>
        </p:blipFill>
        <p:spPr bwMode="auto">
          <a:xfrm>
            <a:off x="3535065" y="6089578"/>
            <a:ext cx="2704636" cy="41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UMBA polarization modulation angle orientation alignment hair frizz curl curly static messy principle infrared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15" y="2814520"/>
            <a:ext cx="1081449" cy="69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106680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42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MAMBO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6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Hair Color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Cosmetic testing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466">
            <a:off x="964158" y="1214660"/>
            <a:ext cx="1229420" cy="22320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85011" y="2040426"/>
            <a:ext cx="2995590" cy="208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81445" y="4389125"/>
            <a:ext cx="5799154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81445" y="4389125"/>
            <a:ext cx="2995590" cy="207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490445" y="4955024"/>
            <a:ext cx="257430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Absolute color measurement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RGB /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Lab*</a:t>
            </a:r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Database comparison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Color matching </a:t>
            </a: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*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with reference color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2735" y="2040425"/>
            <a:ext cx="5107865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72735" y="2040426"/>
            <a:ext cx="51078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System properties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77035" y="4389124"/>
            <a:ext cx="2803564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1140" y="2545685"/>
            <a:ext cx="2112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Diffusive white illumination</a:t>
            </a: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Hand-held system</a:t>
            </a: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In-Vitro / In-Vivo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Instant measurement and color-matching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576665"/>
              </p:ext>
            </p:extLst>
          </p:nvPr>
        </p:nvGraphicFramePr>
        <p:xfrm>
          <a:off x="117020" y="3313785"/>
          <a:ext cx="2844996" cy="2217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3152"/>
                <a:gridCol w="1881844"/>
              </a:tblGrid>
              <a:tr h="215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Sensor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Color 12 bits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ROI</a:t>
                      </a:r>
                      <a:r>
                        <a:rPr lang="en-US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diameter = 10 mm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Illumination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White LED Diffusive sphere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Hair Type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Head or Swatch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Min. density required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Data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RGB color values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CIE* Lab 1976 color values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DE* comparison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x 10 x 10 cm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Weight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 g</a:t>
                      </a:r>
                      <a:endParaRPr lang="en-US" sz="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MAMBO hair color dyes degradation testing claims CIELAB colorimeter imaging color matching presentation in-vivo in-vitro technology princi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08" y="2424475"/>
            <a:ext cx="1370492" cy="165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MBO hair color dyes degradation testing claims CIELAB colorimeter imaging color matching presentation in-vivo in-vit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806" y="2653078"/>
            <a:ext cx="1381944" cy="120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280" y="5886920"/>
            <a:ext cx="2560320" cy="57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50" y="4389125"/>
            <a:ext cx="2886268" cy="145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8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106680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42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SAMBA Face</a:t>
            </a:r>
            <a:endParaRPr lang="en-US" sz="3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6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Skin Gloss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Cosmetic testing systems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85011" y="2040426"/>
            <a:ext cx="2995590" cy="208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81445" y="4389125"/>
            <a:ext cx="5799154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81445" y="4389125"/>
            <a:ext cx="2995590" cy="207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69060" y="4926795"/>
            <a:ext cx="24669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Cross-polarization imaging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Specular &amp; Diffusion images</a:t>
            </a:r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Gloss mapping</a:t>
            </a: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Gloss histogram on user-specific ROI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72735" y="2040425"/>
            <a:ext cx="5107865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72735" y="2040426"/>
            <a:ext cx="51078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System properties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77035" y="4389124"/>
            <a:ext cx="2803564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1139" y="2543270"/>
            <a:ext cx="2265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Cross-polarization imaging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Specular/Diffusion separation</a:t>
            </a: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Real-time image visualization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Interchangeable lens </a:t>
            </a:r>
            <a:r>
              <a:rPr lang="en-US" sz="105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(C-mount)</a:t>
            </a:r>
            <a:endParaRPr lang="en-US" sz="1200" i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Adjustable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chinrest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058069"/>
              </p:ext>
            </p:extLst>
          </p:nvPr>
        </p:nvGraphicFramePr>
        <p:xfrm>
          <a:off x="117020" y="3313785"/>
          <a:ext cx="2844996" cy="2217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3152"/>
                <a:gridCol w="1881844"/>
              </a:tblGrid>
              <a:tr h="215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Sensor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Color 12 bits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1900 x 1900 px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166 x 116 mm² FOV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Illumination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5600K Daylight LED Ring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Holder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Adjustable chinrest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orientations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Data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Specular / Diffusion Images, Gloss histogram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 x 41 x 56 cm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Weight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 kg</a:t>
                      </a:r>
                      <a:endParaRPr lang="en-US" sz="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87" y="1485900"/>
            <a:ext cx="1735964" cy="1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20" y="2276850"/>
            <a:ext cx="2864748" cy="189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SAMBA Face polarization for skin gloss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85" y="4456899"/>
            <a:ext cx="2127236" cy="20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106680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42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BOLERO MONO</a:t>
            </a:r>
            <a:endParaRPr lang="en-US" sz="3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6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Fiber Diameter &amp; Ellipticity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Cosmetic testing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6" y="1700775"/>
            <a:ext cx="1781204" cy="145939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92425"/>
              </p:ext>
            </p:extLst>
          </p:nvPr>
        </p:nvGraphicFramePr>
        <p:xfrm>
          <a:off x="117020" y="3313785"/>
          <a:ext cx="2844996" cy="2537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3152"/>
                <a:gridCol w="1881844"/>
              </a:tblGrid>
              <a:tr h="215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Sensor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Monochrome</a:t>
                      </a:r>
                      <a:r>
                        <a:rPr lang="en-US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 bits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4024 x 3036 px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2.6 x 2 mm² FOV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Illumination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White LED panel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Fiber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color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Diameter - 5 to 500 </a:t>
                      </a:r>
                      <a:r>
                        <a:rPr lang="el-GR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Bare or</a:t>
                      </a:r>
                      <a:r>
                        <a:rPr lang="en-US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crimped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Data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Raw images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Diameter / </a:t>
                      </a:r>
                      <a:r>
                        <a:rPr lang="it-IT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Ellipticity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3D model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x 41 x 23 cm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Weight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kg</a:t>
                      </a:r>
                      <a:endParaRPr lang="en-US" sz="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185011" y="2040426"/>
            <a:ext cx="2995590" cy="208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81445" y="4389125"/>
            <a:ext cx="5799154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81445" y="4389125"/>
            <a:ext cx="2995590" cy="207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75197" y="4993831"/>
            <a:ext cx="2273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Raw B&amp;W images</a:t>
            </a:r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Diameter and Ellipticity</a:t>
            </a: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Variations along fiber length</a:t>
            </a: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3d model of fiber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72735" y="2040425"/>
            <a:ext cx="5107865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72735" y="2040426"/>
            <a:ext cx="5107865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System properties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77035" y="4389124"/>
            <a:ext cx="2803564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1139" y="2468875"/>
            <a:ext cx="2265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High resolution transmission 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Imaging</a:t>
            </a: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Auto-centering and focusing</a:t>
            </a: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Hair 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sample rotation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18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images per sample</a:t>
            </a: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Measurement time &lt; 2 min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36" y="2353660"/>
            <a:ext cx="2318940" cy="173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48" y="4466772"/>
            <a:ext cx="2899577" cy="199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-2745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Cosmetic testing systems</a:t>
            </a:r>
          </a:p>
        </p:txBody>
      </p:sp>
      <p:sp>
        <p:nvSpPr>
          <p:cNvPr id="52" name="Titre 1"/>
          <p:cNvSpPr txBox="1">
            <a:spLocks/>
          </p:cNvSpPr>
          <p:nvPr/>
        </p:nvSpPr>
        <p:spPr bwMode="auto">
          <a:xfrm>
            <a:off x="2626790" y="971082"/>
            <a:ext cx="6477000" cy="883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On-going </a:t>
            </a:r>
          </a:p>
          <a:p>
            <a:pPr marL="342900" indent="-342900" algn="r" fontAlgn="auto">
              <a:lnSpc>
                <a:spcPts val="25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development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232235" y="4434240"/>
            <a:ext cx="1922055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HULA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Hair Motion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117019" y="1739179"/>
            <a:ext cx="1997061" cy="15746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TANGO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endParaRPr lang="en-US" sz="1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Freely aligned </a:t>
            </a:r>
          </a:p>
          <a:p>
            <a:pPr marL="342900" indent="-342900" fontAlgn="auto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hair shine analysis</a:t>
            </a:r>
          </a:p>
          <a:p>
            <a:pPr marL="342900" indent="-342900" fontAlgn="auto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Chroma and shine </a:t>
            </a:r>
          </a:p>
          <a:p>
            <a:pPr marL="342900" indent="-342900" fontAlgn="auto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image acquisition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5447320" y="4242215"/>
            <a:ext cx="350285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BOLERO Lite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fontAlgn="auto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Entry-level, simple, cost-effective</a:t>
            </a:r>
          </a:p>
          <a:p>
            <a:pPr marL="342900" indent="-342900" fontAlgn="auto">
              <a:lnSpc>
                <a:spcPts val="1200"/>
              </a:lnSpc>
              <a:spcBef>
                <a:spcPct val="2000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transmission imaging system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3" name="hair-movement-process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0460" y="4319516"/>
            <a:ext cx="2786496" cy="1567404"/>
          </a:xfrm>
          <a:prstGeom prst="rect">
            <a:avLst/>
          </a:prstGeom>
        </p:spPr>
      </p:pic>
      <p:pic>
        <p:nvPicPr>
          <p:cNvPr id="2050" name="Picture 2" descr="image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05" y="5109443"/>
            <a:ext cx="3502851" cy="14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4690" y="5678165"/>
            <a:ext cx="39959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Quantifying </a:t>
            </a:r>
          </a:p>
          <a:p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Hair 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Motion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 </a:t>
            </a:r>
            <a:b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en-US" sz="10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Trefor</a:t>
            </a:r>
            <a:r>
              <a:rPr 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A. Evans , Sebastien </a:t>
            </a:r>
            <a:r>
              <a: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Breugnot</a:t>
            </a:r>
          </a:p>
          <a:p>
            <a:r>
              <a:rPr lang="en-US" sz="105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Journal of the Society of Cosmetic Chemists</a:t>
            </a: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, Vol. 69, No. 5, 371-382</a:t>
            </a:r>
            <a:endParaRPr lang="en-US" sz="10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052" name="Picture 4" descr="https://www.bossanovavision.com/wp-content/uploads/2018/05/TANGO-IMAGES-768x579.jpe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105" y="1495548"/>
            <a:ext cx="3379640" cy="254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bossanovavision.com/wp-content/uploads/2018/05/TangoHead-768x2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21" y="2381001"/>
            <a:ext cx="2926776" cy="1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501070" y="4120290"/>
            <a:ext cx="84491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066047" y="4158695"/>
            <a:ext cx="0" cy="249632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9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79">
            <a:extLst>
              <a:ext uri="{FF2B5EF4-FFF2-40B4-BE49-F238E27FC236}">
                <a16:creationId xmlns="" xmlns:a16="http://schemas.microsoft.com/office/drawing/2014/main" id="{92C75C4C-A7DA-44CC-B2C0-068C5112CA7E}"/>
              </a:ext>
            </a:extLst>
          </p:cNvPr>
          <p:cNvCxnSpPr/>
          <p:nvPr/>
        </p:nvCxnSpPr>
        <p:spPr>
          <a:xfrm flipH="1">
            <a:off x="8041156" y="1872722"/>
            <a:ext cx="16199" cy="2107633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56">
            <a:extLst>
              <a:ext uri="{FF2B5EF4-FFF2-40B4-BE49-F238E27FC236}">
                <a16:creationId xmlns="" xmlns:a16="http://schemas.microsoft.com/office/drawing/2014/main" id="{287B8015-78B7-4626-AE9A-DD28BA5104E3}"/>
              </a:ext>
            </a:extLst>
          </p:cNvPr>
          <p:cNvSpPr/>
          <p:nvPr/>
        </p:nvSpPr>
        <p:spPr>
          <a:xfrm>
            <a:off x="7275899" y="1060284"/>
            <a:ext cx="1530516" cy="153051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95" y="1637724"/>
            <a:ext cx="1188720" cy="375635"/>
          </a:xfrm>
          <a:prstGeom prst="rect">
            <a:avLst/>
          </a:prstGeom>
        </p:spPr>
      </p:pic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Public / Private R&amp;D</a:t>
            </a:r>
          </a:p>
        </p:txBody>
      </p:sp>
      <p:sp>
        <p:nvSpPr>
          <p:cNvPr id="7191" name="Arc 7190"/>
          <p:cNvSpPr/>
          <p:nvPr/>
        </p:nvSpPr>
        <p:spPr>
          <a:xfrm>
            <a:off x="-280418" y="3962400"/>
            <a:ext cx="4751834" cy="2327118"/>
          </a:xfrm>
          <a:prstGeom prst="arc">
            <a:avLst>
              <a:gd name="adj1" fmla="val 21319278"/>
              <a:gd name="adj2" fmla="val 10033581"/>
            </a:avLst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88" name="Group 7187"/>
          <p:cNvGrpSpPr/>
          <p:nvPr/>
        </p:nvGrpSpPr>
        <p:grpSpPr>
          <a:xfrm>
            <a:off x="2514600" y="5663184"/>
            <a:ext cx="1042416" cy="1042416"/>
            <a:chOff x="-1286672" y="4839719"/>
            <a:chExt cx="1042416" cy="1042416"/>
          </a:xfrm>
        </p:grpSpPr>
        <p:sp>
          <p:nvSpPr>
            <p:cNvPr id="75" name="Oval 74"/>
            <p:cNvSpPr/>
            <p:nvPr/>
          </p:nvSpPr>
          <p:spPr>
            <a:xfrm>
              <a:off x="-1286672" y="4839719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8" name="Picture 8" descr="BOLERO test volume frizz static styling fly-away imaging full orientation claims researc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1224" y="5059680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85" name="Rectangle 7184"/>
          <p:cNvSpPr/>
          <p:nvPr/>
        </p:nvSpPr>
        <p:spPr>
          <a:xfrm>
            <a:off x="304800" y="3571570"/>
            <a:ext cx="4838700" cy="17722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04800" y="1760641"/>
            <a:ext cx="4491529" cy="16683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60">
            <a:extLst>
              <a:ext uri="{FF2B5EF4-FFF2-40B4-BE49-F238E27FC236}">
                <a16:creationId xmlns="" xmlns:a16="http://schemas.microsoft.com/office/drawing/2014/main" id="{55E67E9B-1B91-41B2-A1A4-F00F9C4285F6}"/>
              </a:ext>
            </a:extLst>
          </p:cNvPr>
          <p:cNvSpPr/>
          <p:nvPr/>
        </p:nvSpPr>
        <p:spPr>
          <a:xfrm>
            <a:off x="4338747" y="1990144"/>
            <a:ext cx="894015" cy="8940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Oval 61">
            <a:extLst>
              <a:ext uri="{FF2B5EF4-FFF2-40B4-BE49-F238E27FC236}">
                <a16:creationId xmlns="" xmlns:a16="http://schemas.microsoft.com/office/drawing/2014/main" id="{258ED305-4FFD-4374-B6CE-7EE14988F4D4}"/>
              </a:ext>
            </a:extLst>
          </p:cNvPr>
          <p:cNvSpPr/>
          <p:nvPr/>
        </p:nvSpPr>
        <p:spPr>
          <a:xfrm>
            <a:off x="4722608" y="3687794"/>
            <a:ext cx="841784" cy="8417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Group 71">
            <a:extLst>
              <a:ext uri="{FF2B5EF4-FFF2-40B4-BE49-F238E27FC236}">
                <a16:creationId xmlns="" xmlns:a16="http://schemas.microsoft.com/office/drawing/2014/main" id="{ACA637C2-69EE-4FAB-AB20-CD9A01FB08F6}"/>
              </a:ext>
            </a:extLst>
          </p:cNvPr>
          <p:cNvGrpSpPr/>
          <p:nvPr/>
        </p:nvGrpSpPr>
        <p:grpSpPr>
          <a:xfrm>
            <a:off x="242299" y="3733800"/>
            <a:ext cx="4314856" cy="1446884"/>
            <a:chOff x="910640" y="3141172"/>
            <a:chExt cx="1527408" cy="2293314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2AD5D851-91C3-471E-B5C7-0C3D737795BB}"/>
                </a:ext>
              </a:extLst>
            </p:cNvPr>
            <p:cNvSpPr txBox="1"/>
            <p:nvPr/>
          </p:nvSpPr>
          <p:spPr>
            <a:xfrm>
              <a:off x="910640" y="3141172"/>
              <a:ext cx="1527408" cy="439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Cosmetic testing systems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2C6301A6-A977-4C94-80AB-76DD3D6AEDA0}"/>
                </a:ext>
              </a:extLst>
            </p:cNvPr>
            <p:cNvSpPr txBox="1"/>
            <p:nvPr/>
          </p:nvSpPr>
          <p:spPr>
            <a:xfrm>
              <a:off x="959738" y="3531962"/>
              <a:ext cx="1478309" cy="190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Dedicated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to claims substantiation for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marketing and/or advertising,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and product efficacy evaluation for R&amp;D. </a:t>
              </a:r>
              <a:endPara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r"/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Turn-key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systems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that allows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the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measurement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of various visual appearance parameters – </a:t>
              </a:r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gloss, alignment, volume, frizz, color, movement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 – for hair and skin care.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7176" name="Picture 717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54" y="2208551"/>
            <a:ext cx="457200" cy="457200"/>
          </a:xfrm>
          <a:prstGeom prst="rect">
            <a:avLst/>
          </a:prstGeom>
        </p:spPr>
      </p:pic>
      <p:pic>
        <p:nvPicPr>
          <p:cNvPr id="7180" name="Picture 717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880086"/>
            <a:ext cx="457200" cy="457200"/>
          </a:xfrm>
          <a:prstGeom prst="rect">
            <a:avLst/>
          </a:prstGeom>
        </p:spPr>
      </p:pic>
      <p:grpSp>
        <p:nvGrpSpPr>
          <p:cNvPr id="7189" name="Group 7188"/>
          <p:cNvGrpSpPr/>
          <p:nvPr/>
        </p:nvGrpSpPr>
        <p:grpSpPr>
          <a:xfrm>
            <a:off x="1243584" y="5768310"/>
            <a:ext cx="1042416" cy="1042416"/>
            <a:chOff x="-2286000" y="2637544"/>
            <a:chExt cx="1042416" cy="1042416"/>
          </a:xfrm>
        </p:grpSpPr>
        <p:sp>
          <p:nvSpPr>
            <p:cNvPr id="72" name="Oval 71"/>
            <p:cNvSpPr/>
            <p:nvPr/>
          </p:nvSpPr>
          <p:spPr>
            <a:xfrm>
              <a:off x="-2286000" y="2637544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6" name="Picture 6" descr="SAMBA Hair shine hair care gloss chroma diffuse imaging polarization claims research testing brillan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0552" y="2792992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90" name="Group 7189"/>
          <p:cNvGrpSpPr/>
          <p:nvPr/>
        </p:nvGrpSpPr>
        <p:grpSpPr>
          <a:xfrm>
            <a:off x="3605784" y="5181600"/>
            <a:ext cx="1042416" cy="1042416"/>
            <a:chOff x="-1501140" y="1772822"/>
            <a:chExt cx="1042416" cy="1042416"/>
          </a:xfrm>
        </p:grpSpPr>
        <p:sp>
          <p:nvSpPr>
            <p:cNvPr id="7186" name="Oval 7185"/>
            <p:cNvSpPr/>
            <p:nvPr/>
          </p:nvSpPr>
          <p:spPr>
            <a:xfrm>
              <a:off x="-1501140" y="1772822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0" name="Picture 10" descr="RUMBA Hair care alignment orientation styling testing claims research polarization vitro viv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5692" y="1928270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87" name="Group 7186"/>
          <p:cNvGrpSpPr/>
          <p:nvPr/>
        </p:nvGrpSpPr>
        <p:grpSpPr>
          <a:xfrm>
            <a:off x="52647" y="5449926"/>
            <a:ext cx="1042416" cy="1042416"/>
            <a:chOff x="-2532472" y="4405432"/>
            <a:chExt cx="1042416" cy="1042416"/>
          </a:xfrm>
        </p:grpSpPr>
        <p:sp>
          <p:nvSpPr>
            <p:cNvPr id="76" name="Oval 75"/>
            <p:cNvSpPr/>
            <p:nvPr/>
          </p:nvSpPr>
          <p:spPr>
            <a:xfrm>
              <a:off x="-2532472" y="4405432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2" name="Picture 12" descr="MAMBO hair color claims imaging degradation matching database grey hai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7024" y="4529578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71">
            <a:extLst>
              <a:ext uri="{FF2B5EF4-FFF2-40B4-BE49-F238E27FC236}">
                <a16:creationId xmlns="" xmlns:a16="http://schemas.microsoft.com/office/drawing/2014/main" id="{ACA637C2-69EE-4FAB-AB20-CD9A01FB08F6}"/>
              </a:ext>
            </a:extLst>
          </p:cNvPr>
          <p:cNvGrpSpPr/>
          <p:nvPr/>
        </p:nvGrpSpPr>
        <p:grpSpPr>
          <a:xfrm>
            <a:off x="152400" y="1990144"/>
            <a:ext cx="4038336" cy="1077552"/>
            <a:chOff x="910640" y="3141172"/>
            <a:chExt cx="1527408" cy="1707922"/>
          </a:xfrm>
        </p:grpSpPr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2AD5D851-91C3-471E-B5C7-0C3D737795BB}"/>
                </a:ext>
              </a:extLst>
            </p:cNvPr>
            <p:cNvSpPr txBox="1"/>
            <p:nvPr/>
          </p:nvSpPr>
          <p:spPr>
            <a:xfrm>
              <a:off x="910640" y="3141172"/>
              <a:ext cx="1527408" cy="439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itchFamily="34" charset="0"/>
                </a:rPr>
                <a:t>Polarization cameras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2C6301A6-A977-4C94-80AB-76DD3D6AEDA0}"/>
                </a:ext>
              </a:extLst>
            </p:cNvPr>
            <p:cNvSpPr txBox="1"/>
            <p:nvPr/>
          </p:nvSpPr>
          <p:spPr>
            <a:xfrm>
              <a:off x="968282" y="3531962"/>
              <a:ext cx="1469766" cy="1317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propose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a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polarization-difference  camera and Full-Stokes polarization camera for applications ranging from robotic vision to </a:t>
              </a:r>
            </a:p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3D reconstruction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55" name="Picture 2" descr="Samba camera difference polariza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3" y="2848634"/>
            <a:ext cx="731520" cy="3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Salsa camera full stokes polariza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8" y="2803524"/>
            <a:ext cx="731520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0" y="1697493"/>
            <a:ext cx="5564391" cy="514955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748668" y="4724400"/>
            <a:ext cx="4057747" cy="18287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65">
            <a:extLst>
              <a:ext uri="{FF2B5EF4-FFF2-40B4-BE49-F238E27FC236}">
                <a16:creationId xmlns="" xmlns:a16="http://schemas.microsoft.com/office/drawing/2014/main" id="{461BF3B3-AA0B-42A9-9A2A-3923F89C7303}"/>
              </a:ext>
            </a:extLst>
          </p:cNvPr>
          <p:cNvGrpSpPr/>
          <p:nvPr/>
        </p:nvGrpSpPr>
        <p:grpSpPr>
          <a:xfrm>
            <a:off x="3266230" y="5247049"/>
            <a:ext cx="5363964" cy="1077551"/>
            <a:chOff x="910640" y="3141174"/>
            <a:chExt cx="1527408" cy="170791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F67DA08-9C8A-4257-A231-3FDB1E58448A}"/>
                </a:ext>
              </a:extLst>
            </p:cNvPr>
            <p:cNvSpPr txBox="1"/>
            <p:nvPr/>
          </p:nvSpPr>
          <p:spPr>
            <a:xfrm>
              <a:off x="910640" y="3141174"/>
              <a:ext cx="1527408" cy="4390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Public / Private R&amp;D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E843DE9-D072-495E-88F2-1EF2CF3C6DF3}"/>
                </a:ext>
              </a:extLst>
            </p:cNvPr>
            <p:cNvSpPr txBox="1"/>
            <p:nvPr/>
          </p:nvSpPr>
          <p:spPr>
            <a:xfrm>
              <a:off x="1344604" y="3531962"/>
              <a:ext cx="1093444" cy="131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continually explore the application of innovative technologies through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government (NASA, NSF, DoD, etc.)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or private R&amp;D contract to enhance the performances of our instruments and develop new inspection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techniques.</a:t>
              </a:r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6" name="Oval 59">
            <a:extLst>
              <a:ext uri="{FF2B5EF4-FFF2-40B4-BE49-F238E27FC236}">
                <a16:creationId xmlns="" xmlns:a16="http://schemas.microsoft.com/office/drawing/2014/main" id="{C9E0C5CF-108D-4701-AC92-DAA06A7143F7}"/>
              </a:ext>
            </a:extLst>
          </p:cNvPr>
          <p:cNvSpPr/>
          <p:nvPr/>
        </p:nvSpPr>
        <p:spPr>
          <a:xfrm>
            <a:off x="7594149" y="4267200"/>
            <a:ext cx="894015" cy="8940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Rectangle 7">
            <a:extLst>
              <a:ext uri="{FF2B5EF4-FFF2-40B4-BE49-F238E27FC236}">
                <a16:creationId xmlns=""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7928324" y="4462841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5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own Arrow 43"/>
          <p:cNvSpPr/>
          <p:nvPr/>
        </p:nvSpPr>
        <p:spPr>
          <a:xfrm>
            <a:off x="6377035" y="2287269"/>
            <a:ext cx="242316" cy="450441"/>
          </a:xfrm>
          <a:prstGeom prst="downArrow">
            <a:avLst/>
          </a:prstGeom>
          <a:solidFill>
            <a:srgbClr val="006600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2190890" y="2287269"/>
            <a:ext cx="242316" cy="450441"/>
          </a:xfrm>
          <a:prstGeom prst="downArrow">
            <a:avLst/>
          </a:prstGeom>
          <a:solidFill>
            <a:srgbClr val="990000"/>
          </a:solidFill>
          <a:ln w="190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Public / Private R&amp;D</a:t>
            </a:r>
          </a:p>
        </p:txBody>
      </p:sp>
      <p:sp>
        <p:nvSpPr>
          <p:cNvPr id="73" name="Rectangle 72"/>
          <p:cNvSpPr/>
          <p:nvPr/>
        </p:nvSpPr>
        <p:spPr>
          <a:xfrm>
            <a:off x="959444" y="1387909"/>
            <a:ext cx="7796215" cy="8993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1467" y="1243229"/>
            <a:ext cx="1188720" cy="1188720"/>
            <a:chOff x="309045" y="1387909"/>
            <a:chExt cx="894015" cy="894015"/>
          </a:xfrm>
        </p:grpSpPr>
        <p:sp>
          <p:nvSpPr>
            <p:cNvPr id="26" name="Oval 59">
              <a:extLst>
                <a:ext uri="{FF2B5EF4-FFF2-40B4-BE49-F238E27FC236}">
                  <a16:creationId xmlns="" xmlns:a16="http://schemas.microsoft.com/office/drawing/2014/main" id="{C9E0C5CF-108D-4701-AC92-DAA06A7143F7}"/>
                </a:ext>
              </a:extLst>
            </p:cNvPr>
            <p:cNvSpPr/>
            <p:nvPr/>
          </p:nvSpPr>
          <p:spPr>
            <a:xfrm>
              <a:off x="309045" y="1387909"/>
              <a:ext cx="894015" cy="89401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Rectangle 7">
              <a:extLst>
                <a:ext uri="{FF2B5EF4-FFF2-40B4-BE49-F238E27FC236}">
                  <a16:creationId xmlns="" xmlns:a16="http://schemas.microsoft.com/office/drawing/2014/main" id="{84693C49-05C6-4CD0-A900-4B843CF3016D}"/>
                </a:ext>
              </a:extLst>
            </p:cNvPr>
            <p:cNvSpPr/>
            <p:nvPr/>
          </p:nvSpPr>
          <p:spPr>
            <a:xfrm rot="18900000">
              <a:off x="684170" y="1583550"/>
              <a:ext cx="225664" cy="502732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-36600" y="6539805"/>
            <a:ext cx="1075340" cy="365125"/>
          </a:xfrm>
        </p:spPr>
        <p:txBody>
          <a:bodyPr/>
          <a:lstStyle/>
          <a:p>
            <a:fld id="{2F6962E7-99E1-4F58-BD92-79219A9A00D6}" type="slidenum">
              <a:rPr lang="en-US" smtClean="0"/>
              <a:t>18</a:t>
            </a:fld>
            <a:endParaRPr lang="en-US"/>
          </a:p>
        </p:txBody>
      </p:sp>
      <p:grpSp>
        <p:nvGrpSpPr>
          <p:cNvPr id="14" name="Group 65">
            <a:extLst>
              <a:ext uri="{FF2B5EF4-FFF2-40B4-BE49-F238E27FC236}">
                <a16:creationId xmlns="" xmlns:a16="http://schemas.microsoft.com/office/drawing/2014/main" id="{461BF3B3-AA0B-42A9-9A2A-3923F89C7303}"/>
              </a:ext>
            </a:extLst>
          </p:cNvPr>
          <p:cNvGrpSpPr/>
          <p:nvPr/>
        </p:nvGrpSpPr>
        <p:grpSpPr>
          <a:xfrm>
            <a:off x="805827" y="1492887"/>
            <a:ext cx="7813168" cy="674627"/>
            <a:chOff x="884352" y="3141174"/>
            <a:chExt cx="1539243" cy="1699017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F67DA08-9C8A-4257-A231-3FDB1E58448A}"/>
                </a:ext>
              </a:extLst>
            </p:cNvPr>
            <p:cNvSpPr txBox="1"/>
            <p:nvPr/>
          </p:nvSpPr>
          <p:spPr>
            <a:xfrm>
              <a:off x="884352" y="3141174"/>
              <a:ext cx="1527408" cy="4390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Public / Private R&amp;D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E843DE9-D072-495E-88F2-1EF2CF3C6DF3}"/>
                </a:ext>
              </a:extLst>
            </p:cNvPr>
            <p:cNvSpPr txBox="1"/>
            <p:nvPr/>
          </p:nvSpPr>
          <p:spPr>
            <a:xfrm>
              <a:off x="990276" y="3677509"/>
              <a:ext cx="1433319" cy="116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continually explore the application of innovative technologies through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government (NASA, NSF, DoD, etc.)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or private R&amp;D contract to enhance the performances of our instruments and develop new inspection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techniques.</a:t>
              </a:r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501753"/>
              </p:ext>
            </p:extLst>
          </p:nvPr>
        </p:nvGraphicFramePr>
        <p:xfrm>
          <a:off x="654690" y="2770489"/>
          <a:ext cx="3341235" cy="39078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412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145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>
                          <a:latin typeface="+mj-lt"/>
                        </a:rPr>
                        <a:t>Public R&amp;D </a:t>
                      </a:r>
                      <a:endParaRPr lang="en-US" altLang="ko-KR" sz="1600" b="0" i="1" dirty="0" smtClean="0">
                        <a:latin typeface="+mj-lt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i="1" dirty="0" smtClean="0">
                          <a:latin typeface="+mj-lt"/>
                        </a:rPr>
                        <a:t> Federal</a:t>
                      </a:r>
                      <a:r>
                        <a:rPr lang="en-US" altLang="ko-KR" sz="1600" i="1" baseline="0" dirty="0" smtClean="0">
                          <a:latin typeface="+mj-lt"/>
                        </a:rPr>
                        <a:t> grants</a:t>
                      </a:r>
                      <a:endParaRPr lang="ko-KR" altLang="en-US" sz="1600" b="1" i="1" dirty="0" smtClean="0">
                        <a:solidFill>
                          <a:schemeClr val="bg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3241">
                <a:tc>
                  <a:txBody>
                    <a:bodyPr/>
                    <a:lstStyle/>
                    <a:p>
                      <a:r>
                        <a:rPr lang="en-US" sz="11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Focused on </a:t>
                      </a:r>
                    </a:p>
                    <a:p>
                      <a:r>
                        <a:rPr lang="en-US" sz="110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Federal Research/Research and Development</a:t>
                      </a:r>
                    </a:p>
                    <a:p>
                      <a:endParaRPr lang="en-US" sz="11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Type of grants</a:t>
                      </a:r>
                    </a:p>
                    <a:p>
                      <a:endParaRPr lang="en-US" sz="4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5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Small Business Innovation Research (SBIR) :</a:t>
                      </a:r>
                    </a:p>
                    <a:p>
                      <a:endParaRPr lang="en-US" sz="4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05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support scientific excellence and technological innovation through the investment of Federal research funds in critical American priorities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05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Increase private-sector commercialization of innovations</a:t>
                      </a:r>
                    </a:p>
                    <a:p>
                      <a:endParaRPr lang="en-US" sz="4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50" b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Small Business Technology Transfer (STTR) :</a:t>
                      </a:r>
                    </a:p>
                    <a:p>
                      <a:endParaRPr lang="en-US" sz="4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5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Similar to SBIR, but includes incentives to foster the expansion of the public/private sector partnership</a:t>
                      </a:r>
                    </a:p>
                    <a:p>
                      <a:endParaRPr lang="en-US" sz="4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en-US" sz="105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requirement for the small business to formally collaborate with a research institution</a:t>
                      </a:r>
                    </a:p>
                  </a:txBody>
                  <a:tcPr marL="228600" marR="228600" marT="228600" marB="228600" anchor="ctr"/>
                </a:tc>
              </a:tr>
            </a:tbl>
          </a:graphicData>
        </a:graphic>
      </p:graphicFrame>
      <p:graphicFrame>
        <p:nvGraphicFramePr>
          <p:cNvPr id="60" name="Table 5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931162719"/>
              </p:ext>
            </p:extLst>
          </p:nvPr>
        </p:nvGraphicFramePr>
        <p:xfrm>
          <a:off x="4111141" y="2770489"/>
          <a:ext cx="4762220" cy="39766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622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924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smtClean="0"/>
                        <a:t>Private R&amp;D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i="1" dirty="0" smtClean="0"/>
                        <a:t>Sub-contract testing &amp; development</a:t>
                      </a:r>
                      <a:endParaRPr lang="ko-KR" altLang="en-US" sz="1600" b="1" i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9210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Testing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We can be sub-contracted to do some testing application in order to :</a:t>
                      </a:r>
                    </a:p>
                    <a:p>
                      <a:pPr marL="274320" marR="0" lvl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figure out if our systems can be used for this specific application</a:t>
                      </a:r>
                    </a:p>
                    <a:p>
                      <a:pPr marL="274320" marR="0" lvl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 establish a testing process</a:t>
                      </a:r>
                    </a:p>
                    <a:p>
                      <a:pPr marL="274320" marR="0" lvl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 determine</a:t>
                      </a:r>
                      <a:r>
                        <a:rPr lang="en-US" altLang="ko-KR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the next step towards the development of an appropriate system</a:t>
                      </a:r>
                      <a:endParaRPr lang="en-US" altLang="ko-KR" sz="1050" b="0" i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400" b="0" i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457200" marR="0" lvl="1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We do not provide</a:t>
                      </a:r>
                      <a:r>
                        <a:rPr lang="en-US" altLang="ko-KR" sz="900" b="0" i="1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with large-scale cosmetic testing, but we can refer to some companies that use our systems for this purpose (TRI Princeton, SP Equation, etc.)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Product development</a:t>
                      </a: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b="1" i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We can be sub-contracted for product</a:t>
                      </a:r>
                      <a:r>
                        <a:rPr lang="en-US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development regarding :</a:t>
                      </a:r>
                    </a:p>
                    <a:p>
                      <a:pPr marL="274320" marR="0" lvl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Inclusion/adaptation of our technologies into a product for a specific application</a:t>
                      </a:r>
                    </a:p>
                    <a:p>
                      <a:pPr marL="274320" marR="0" lvl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Adaptation of our systems regarding a specific testing process or methodology</a:t>
                      </a:r>
                    </a:p>
                    <a:p>
                      <a:pPr marL="274320" marR="0" lvl="0" indent="-171450" algn="just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50" b="0" i="0" kern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Development of a new system/measurement technique that needs our expertise (polarization, vision, image processing, etc.)</a:t>
                      </a:r>
                      <a:endParaRPr lang="en-US" altLang="ko-KR" sz="105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228600" marR="228600" marT="228600" marB="22860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C:\Users\Paco Tortilla\AppData\Local\Microsoft\Windows\INetCache\IE\XJXTL9XN\warnin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95" y="4849985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Public / Private R&amp;D</a:t>
            </a: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057763"/>
              </p:ext>
            </p:extLst>
          </p:nvPr>
        </p:nvGraphicFramePr>
        <p:xfrm>
          <a:off x="462665" y="2882195"/>
          <a:ext cx="2286000" cy="173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85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       SBIR*</a:t>
                      </a:r>
                      <a:r>
                        <a:rPr lang="en-US" altLang="ko-KR" sz="1400" baseline="0" dirty="0" smtClean="0"/>
                        <a:t> Army - </a:t>
                      </a:r>
                      <a:r>
                        <a:rPr lang="en-US" altLang="ko-KR" sz="1400" i="1" baseline="0" dirty="0" smtClean="0"/>
                        <a:t>SALSA</a:t>
                      </a:r>
                      <a:endParaRPr lang="ko-KR" altLang="en-US" sz="1400" b="1" i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17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Fast rotatable and variable ceramic programmable wave-plate for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visible and NIR polarization imaging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Department of Defense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4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Grant</a:t>
                      </a:r>
                      <a:r>
                        <a:rPr lang="en-US" altLang="ko-KR" sz="10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 : </a:t>
                      </a:r>
                      <a:r>
                        <a:rPr lang="en-US" altLang="ko-KR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$729,515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Patent #</a:t>
                      </a:r>
                      <a:r>
                        <a:rPr lang="en-US" sz="1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 8,004,675 B2</a:t>
                      </a:r>
                      <a:endParaRPr lang="en-US" sz="1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5" name="Chevron 44"/>
          <p:cNvSpPr/>
          <p:nvPr/>
        </p:nvSpPr>
        <p:spPr>
          <a:xfrm>
            <a:off x="919865" y="1753218"/>
            <a:ext cx="1371600" cy="484632"/>
          </a:xfrm>
          <a:prstGeom prst="chevron">
            <a:avLst>
              <a:gd name="adj" fmla="val 38208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+mj-lt"/>
              </a:rPr>
              <a:t>2006</a:t>
            </a:r>
            <a:endParaRPr lang="ko-KR" alt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Chevron 45"/>
          <p:cNvSpPr/>
          <p:nvPr/>
        </p:nvSpPr>
        <p:spPr>
          <a:xfrm>
            <a:off x="2369690" y="1753218"/>
            <a:ext cx="1371600" cy="484632"/>
          </a:xfrm>
          <a:prstGeom prst="chevron">
            <a:avLst>
              <a:gd name="adj" fmla="val 38208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+mj-lt"/>
              </a:rPr>
              <a:t>2006</a:t>
            </a:r>
            <a:endParaRPr lang="ko-KR" alt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3943810" y="1753218"/>
            <a:ext cx="1371600" cy="484632"/>
          </a:xfrm>
          <a:prstGeom prst="chevron">
            <a:avLst>
              <a:gd name="adj" fmla="val 38208"/>
            </a:avLst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+mj-lt"/>
              </a:rPr>
              <a:t>2010</a:t>
            </a:r>
            <a:endParaRPr lang="ko-KR" alt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Chevron 58"/>
          <p:cNvSpPr/>
          <p:nvPr/>
        </p:nvSpPr>
        <p:spPr>
          <a:xfrm>
            <a:off x="5389485" y="1753218"/>
            <a:ext cx="1371600" cy="484632"/>
          </a:xfrm>
          <a:prstGeom prst="chevron">
            <a:avLst>
              <a:gd name="adj" fmla="val 38208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+mj-lt"/>
              </a:rPr>
              <a:t>2014</a:t>
            </a:r>
            <a:endParaRPr lang="ko-KR" alt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Down Arrow 61"/>
          <p:cNvSpPr/>
          <p:nvPr/>
        </p:nvSpPr>
        <p:spPr>
          <a:xfrm>
            <a:off x="1484507" y="2327134"/>
            <a:ext cx="242316" cy="457200"/>
          </a:xfrm>
          <a:prstGeom prst="downArrow">
            <a:avLst/>
          </a:prstGeom>
          <a:solidFill>
            <a:srgbClr val="990000"/>
          </a:solidFill>
          <a:ln w="190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Down Arrow 62"/>
          <p:cNvSpPr/>
          <p:nvPr/>
        </p:nvSpPr>
        <p:spPr>
          <a:xfrm>
            <a:off x="4508452" y="2327134"/>
            <a:ext cx="242316" cy="457200"/>
          </a:xfrm>
          <a:prstGeom prst="downArrow">
            <a:avLst/>
          </a:prstGeom>
          <a:solidFill>
            <a:srgbClr val="990000"/>
          </a:solidFill>
          <a:ln w="190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4" name="Down Arrow 63"/>
          <p:cNvSpPr/>
          <p:nvPr/>
        </p:nvSpPr>
        <p:spPr>
          <a:xfrm>
            <a:off x="2934332" y="2327134"/>
            <a:ext cx="242316" cy="2272916"/>
          </a:xfrm>
          <a:prstGeom prst="downArrow">
            <a:avLst/>
          </a:prstGeom>
          <a:solidFill>
            <a:srgbClr val="006600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4"/>
              </a:solidFill>
            </a:endParaRPr>
          </a:p>
        </p:txBody>
      </p:sp>
      <p:sp>
        <p:nvSpPr>
          <p:cNvPr id="65" name="Down Arrow 64"/>
          <p:cNvSpPr/>
          <p:nvPr/>
        </p:nvSpPr>
        <p:spPr>
          <a:xfrm>
            <a:off x="5954127" y="2327134"/>
            <a:ext cx="242316" cy="2272916"/>
          </a:xfrm>
          <a:prstGeom prst="downArrow">
            <a:avLst/>
          </a:prstGeom>
          <a:solidFill>
            <a:srgbClr val="006600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4"/>
              </a:solidFill>
            </a:endParaRPr>
          </a:p>
        </p:txBody>
      </p:sp>
      <p:sp>
        <p:nvSpPr>
          <p:cNvPr id="66" name="Down Arrow 65"/>
          <p:cNvSpPr/>
          <p:nvPr/>
        </p:nvSpPr>
        <p:spPr>
          <a:xfrm>
            <a:off x="7455582" y="2327134"/>
            <a:ext cx="242316" cy="457200"/>
          </a:xfrm>
          <a:prstGeom prst="downArrow">
            <a:avLst/>
          </a:prstGeom>
          <a:solidFill>
            <a:srgbClr val="006600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8" name="Chevron 77"/>
          <p:cNvSpPr/>
          <p:nvPr/>
        </p:nvSpPr>
        <p:spPr>
          <a:xfrm>
            <a:off x="6890940" y="1753218"/>
            <a:ext cx="1371600" cy="484632"/>
          </a:xfrm>
          <a:prstGeom prst="chevron">
            <a:avLst>
              <a:gd name="adj" fmla="val 38208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+mj-lt"/>
              </a:rPr>
              <a:t>2018</a:t>
            </a:r>
            <a:endParaRPr lang="ko-KR" altLang="en-US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15353"/>
              </p:ext>
            </p:extLst>
          </p:nvPr>
        </p:nvGraphicFramePr>
        <p:xfrm>
          <a:off x="3381445" y="2882195"/>
          <a:ext cx="2391165" cy="173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911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85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            SBIR*</a:t>
                      </a:r>
                      <a:r>
                        <a:rPr lang="en-US" altLang="ko-KR" sz="1400" baseline="0" dirty="0" smtClean="0"/>
                        <a:t> NSF - </a:t>
                      </a:r>
                      <a:r>
                        <a:rPr lang="en-US" altLang="ko-KR" sz="1400" i="1" baseline="0" dirty="0" smtClean="0"/>
                        <a:t>POLKA</a:t>
                      </a:r>
                      <a:endParaRPr lang="ko-KR" altLang="en-US" sz="1400" b="1" i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17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High Dynamic, Alignment Free Metrological Method for 3D Shape Measurement of Optical Surfaces Based on Polarization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National Science Foundation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Grant : $598,184</a:t>
                      </a:r>
                      <a:endParaRPr kumimoji="0" lang="ko-KR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475820"/>
              </p:ext>
            </p:extLst>
          </p:nvPr>
        </p:nvGraphicFramePr>
        <p:xfrm>
          <a:off x="6433740" y="2882195"/>
          <a:ext cx="2362810" cy="173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62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85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err="1" smtClean="0"/>
                        <a:t>SPEquation</a:t>
                      </a:r>
                      <a:r>
                        <a:rPr lang="en-US" altLang="ko-KR" sz="1400" dirty="0" smtClean="0"/>
                        <a:t> – </a:t>
                      </a:r>
                      <a:r>
                        <a:rPr lang="en-US" altLang="ko-KR" sz="1400" i="1" dirty="0" smtClean="0"/>
                        <a:t>BOLERO Mono</a:t>
                      </a:r>
                      <a:endParaRPr lang="ko-KR" altLang="en-US" sz="1400" b="1" i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17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Hair fiber diameter and </a:t>
                      </a:r>
                      <a:r>
                        <a:rPr kumimoji="0" lang="en-US" altLang="ko-KR" sz="105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ellipticity</a:t>
                      </a:r>
                      <a:r>
                        <a:rPr kumimoji="0" lang="en-US" altLang="ko-K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 optical measurement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Partner : SP Equation, France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610693"/>
              </p:ext>
            </p:extLst>
          </p:nvPr>
        </p:nvGraphicFramePr>
        <p:xfrm>
          <a:off x="1901949" y="4834734"/>
          <a:ext cx="2408691" cy="173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86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85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         P&amp;G – </a:t>
                      </a:r>
                      <a:r>
                        <a:rPr lang="en-US" altLang="ko-KR" sz="1400" i="1" dirty="0" smtClean="0"/>
                        <a:t>TANGO &amp; RUMBA</a:t>
                      </a:r>
                      <a:endParaRPr lang="ko-KR" altLang="en-US" sz="1400" b="1" i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17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In Vivo measurement</a:t>
                      </a:r>
                      <a:r>
                        <a:rPr lang="en-US" altLang="ko-KR" sz="105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 of Shine/Chroma/Diffused and Hair Fiber orientation 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itchFamily="34" charset="0"/>
                        </a:rPr>
                        <a:t>Partner : Procter &amp; Gamble, USA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Patent #</a:t>
                      </a:r>
                      <a:r>
                        <a:rPr lang="en-US" sz="1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 8,223,322 B2</a:t>
                      </a:r>
                      <a:endParaRPr lang="en-US" sz="10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864122"/>
              </p:ext>
            </p:extLst>
          </p:nvPr>
        </p:nvGraphicFramePr>
        <p:xfrm>
          <a:off x="4840835" y="4834734"/>
          <a:ext cx="2381110" cy="1737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811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856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/>
                        <a:t>        </a:t>
                      </a:r>
                      <a:r>
                        <a:rPr lang="en-US" altLang="ko-KR" sz="1400" dirty="0" err="1" smtClean="0"/>
                        <a:t>eSalon</a:t>
                      </a:r>
                      <a:r>
                        <a:rPr lang="en-US" altLang="ko-KR" sz="1400" dirty="0" smtClean="0"/>
                        <a:t> – </a:t>
                      </a:r>
                      <a:r>
                        <a:rPr lang="en-US" altLang="ko-KR" sz="1400" i="1" dirty="0" smtClean="0"/>
                        <a:t>MAMBO               </a:t>
                      </a:r>
                      <a:endParaRPr lang="ko-KR" altLang="en-US" sz="1400" b="1" i="1" dirty="0" smtClean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17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Hand-held hair color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measurement system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85000"/>
                            <a:lumOff val="1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Partner : </a:t>
                      </a:r>
                      <a:r>
                        <a:rPr kumimoji="0" lang="en-US" altLang="ko-KR" sz="105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eSalon</a:t>
                      </a:r>
                      <a:r>
                        <a:rPr kumimoji="0" lang="en-US" altLang="ko-KR" sz="10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itchFamily="34" charset="0"/>
                        </a:rPr>
                        <a:t>, USA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3841" y="6616615"/>
            <a:ext cx="4953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latin typeface="+mj-lt"/>
              </a:rPr>
              <a:t>* SBIR = Small </a:t>
            </a:r>
            <a:r>
              <a:rPr lang="en-US" sz="1000" b="1" i="1" dirty="0">
                <a:latin typeface="+mj-lt"/>
              </a:rPr>
              <a:t>Business Innovation </a:t>
            </a:r>
            <a:r>
              <a:rPr lang="en-US" sz="1000" b="1" i="1" dirty="0" smtClean="0">
                <a:latin typeface="+mj-lt"/>
              </a:rPr>
              <a:t>Research (Funds granted by public US federal agencies)</a:t>
            </a:r>
            <a:endParaRPr lang="en-US" sz="1000" i="1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3791" y="2660470"/>
            <a:ext cx="731520" cy="731520"/>
            <a:chOff x="78615" y="2726871"/>
            <a:chExt cx="731520" cy="731520"/>
          </a:xfrm>
        </p:grpSpPr>
        <p:sp>
          <p:nvSpPr>
            <p:cNvPr id="22" name="Oval 21"/>
            <p:cNvSpPr/>
            <p:nvPr/>
          </p:nvSpPr>
          <p:spPr>
            <a:xfrm>
              <a:off x="78615" y="2726871"/>
              <a:ext cx="731520" cy="73152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 descr="Salsa camera full stokes polarizatio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35" y="2918656"/>
              <a:ext cx="640080" cy="384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3266230" y="2660900"/>
            <a:ext cx="731520" cy="731520"/>
            <a:chOff x="3175465" y="4120290"/>
            <a:chExt cx="731520" cy="731520"/>
          </a:xfrm>
        </p:grpSpPr>
        <p:sp>
          <p:nvSpPr>
            <p:cNvPr id="23" name="Oval 22"/>
            <p:cNvSpPr/>
            <p:nvPr/>
          </p:nvSpPr>
          <p:spPr>
            <a:xfrm>
              <a:off x="3175465" y="4120290"/>
              <a:ext cx="731520" cy="73152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765" y="4321650"/>
              <a:ext cx="502920" cy="364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629610" y="4664820"/>
            <a:ext cx="731520" cy="731520"/>
            <a:chOff x="7939028" y="5892355"/>
            <a:chExt cx="731520" cy="731520"/>
          </a:xfrm>
        </p:grpSpPr>
        <p:sp>
          <p:nvSpPr>
            <p:cNvPr id="27" name="Oval 26"/>
            <p:cNvSpPr/>
            <p:nvPr/>
          </p:nvSpPr>
          <p:spPr>
            <a:xfrm>
              <a:off x="7939028" y="5892355"/>
              <a:ext cx="731520" cy="73152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86466">
              <a:off x="8141897" y="5945221"/>
              <a:ext cx="344682" cy="62578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271165" y="4145653"/>
            <a:ext cx="731520" cy="731520"/>
            <a:chOff x="7332138" y="4891457"/>
            <a:chExt cx="731520" cy="731520"/>
          </a:xfrm>
        </p:grpSpPr>
        <p:sp>
          <p:nvSpPr>
            <p:cNvPr id="29" name="Oval 28"/>
            <p:cNvSpPr/>
            <p:nvPr/>
          </p:nvSpPr>
          <p:spPr>
            <a:xfrm>
              <a:off x="7332138" y="4891457"/>
              <a:ext cx="731520" cy="73152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405" y="5053354"/>
              <a:ext cx="548640" cy="449516"/>
            </a:xfrm>
            <a:prstGeom prst="rect">
              <a:avLst/>
            </a:prstGeom>
          </p:spPr>
        </p:pic>
      </p:grpSp>
      <p:sp>
        <p:nvSpPr>
          <p:cNvPr id="32" name="Oval 31"/>
          <p:cNvSpPr/>
          <p:nvPr/>
        </p:nvSpPr>
        <p:spPr>
          <a:xfrm>
            <a:off x="1503065" y="4650019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5" descr="C:\Users\Nick La Police\Desktop\Nicolas Lechocinski\IMAGES\TANGO\TANGO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42" y="4767059"/>
            <a:ext cx="540143" cy="50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19</a:t>
            </a:fld>
            <a:endParaRPr lang="en-US"/>
          </a:p>
        </p:txBody>
      </p:sp>
      <p:sp>
        <p:nvSpPr>
          <p:cNvPr id="35" name="Titre 1"/>
          <p:cNvSpPr txBox="1">
            <a:spLocks/>
          </p:cNvSpPr>
          <p:nvPr/>
        </p:nvSpPr>
        <p:spPr bwMode="auto">
          <a:xfrm>
            <a:off x="2471651" y="855865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R&amp;D history 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15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(non-exhaustive)</a:t>
            </a:r>
            <a:endParaRPr lang="en-US" sz="1200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02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4" r="46959" b="2794"/>
          <a:stretch/>
        </p:blipFill>
        <p:spPr bwMode="auto">
          <a:xfrm>
            <a:off x="5536820" y="1393535"/>
            <a:ext cx="3451755" cy="2742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55" y="4052748"/>
            <a:ext cx="3716244" cy="256386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37555" y="4052748"/>
            <a:ext cx="3716244" cy="2563867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re 1"/>
          <p:cNvSpPr>
            <a:spLocks noGrp="1"/>
          </p:cNvSpPr>
          <p:nvPr>
            <p:ph type="title" idx="4294967295"/>
          </p:nvPr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Overview of </a:t>
            </a:r>
            <a:r>
              <a:rPr lang="en-US" sz="2800" b="1" dirty="0" err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Bossa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 Nova Vision</a:t>
            </a:r>
            <a:endParaRPr lang="en-US" sz="2800" i="1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874" y="1777585"/>
            <a:ext cx="452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altLang="en-US" b="1" dirty="0" smtClean="0">
                <a:latin typeface="+mj-lt"/>
              </a:rPr>
              <a:t>BOSSA NOVA Vision</a:t>
            </a:r>
            <a:r>
              <a:rPr lang="en-US" altLang="en-US" dirty="0" smtClean="0">
                <a:latin typeface="+mj-lt"/>
              </a:rPr>
              <a:t>, formerly BOSSA NOVA Technologies, was </a:t>
            </a:r>
            <a:r>
              <a:rPr lang="en-US" altLang="en-US" b="1" dirty="0" smtClean="0">
                <a:latin typeface="+mj-lt"/>
              </a:rPr>
              <a:t>founded </a:t>
            </a:r>
            <a:r>
              <a:rPr lang="en-US" altLang="en-US" b="1" dirty="0">
                <a:latin typeface="+mj-lt"/>
              </a:rPr>
              <a:t>in </a:t>
            </a:r>
            <a:r>
              <a:rPr lang="en-US" altLang="en-US" b="1" dirty="0" smtClean="0">
                <a:latin typeface="+mj-lt"/>
              </a:rPr>
              <a:t>2018</a:t>
            </a:r>
            <a:r>
              <a:rPr lang="en-US" altLang="en-US" dirty="0" smtClean="0">
                <a:latin typeface="+mj-lt"/>
              </a:rPr>
              <a:t> and is located in </a:t>
            </a:r>
            <a:r>
              <a:rPr lang="en-US" altLang="en-US" b="1" dirty="0" smtClean="0">
                <a:latin typeface="+mj-lt"/>
              </a:rPr>
              <a:t>Los Angeles, USA</a:t>
            </a:r>
            <a:endParaRPr lang="en-US" altLang="en-US" b="1" dirty="0">
              <a:latin typeface="+mj-lt"/>
            </a:endParaRPr>
          </a:p>
          <a:p>
            <a:pPr marL="285750" indent="-285750" algn="just" eaLnBrk="1" hangingPunct="1">
              <a:buFont typeface="Wingdings" panose="05000000000000000000" pitchFamily="2" charset="2"/>
              <a:buChar char="Ø"/>
              <a:defRPr/>
            </a:pPr>
            <a:endParaRPr lang="en-US" altLang="en-US" dirty="0">
              <a:latin typeface="+mj-lt"/>
            </a:endParaRPr>
          </a:p>
          <a:p>
            <a:pPr algn="just" eaLnBrk="1" hangingPunct="1">
              <a:defRPr/>
            </a:pPr>
            <a:r>
              <a:rPr lang="en-US" altLang="en-US" b="1" dirty="0">
                <a:latin typeface="+mj-lt"/>
              </a:rPr>
              <a:t>BOSSA NOVA Vision</a:t>
            </a:r>
            <a:r>
              <a:rPr lang="en-US" altLang="en-US" dirty="0" smtClean="0">
                <a:latin typeface="+mj-lt"/>
              </a:rPr>
              <a:t> is a small </a:t>
            </a:r>
            <a:r>
              <a:rPr lang="en-US" altLang="en-US" dirty="0">
                <a:latin typeface="+mj-lt"/>
              </a:rPr>
              <a:t>business of </a:t>
            </a:r>
            <a:r>
              <a:rPr lang="en-US" altLang="en-US" dirty="0" smtClean="0">
                <a:latin typeface="+mj-lt"/>
              </a:rPr>
              <a:t>4 </a:t>
            </a:r>
            <a:r>
              <a:rPr lang="en-US" altLang="en-US" dirty="0">
                <a:latin typeface="+mj-lt"/>
              </a:rPr>
              <a:t>people specialized in optics, </a:t>
            </a:r>
            <a:r>
              <a:rPr lang="en-US" altLang="en-US" dirty="0" smtClean="0">
                <a:latin typeface="+mj-lt"/>
              </a:rPr>
              <a:t>electronics</a:t>
            </a:r>
            <a:r>
              <a:rPr lang="en-US" altLang="en-US" dirty="0">
                <a:latin typeface="+mj-lt"/>
              </a:rPr>
              <a:t>, imaging and software </a:t>
            </a:r>
            <a:r>
              <a:rPr lang="en-US" altLang="en-US" dirty="0" smtClean="0">
                <a:latin typeface="+mj-lt"/>
              </a:rPr>
              <a:t>development (3 PhDs, 1 Engineer)</a:t>
            </a:r>
            <a:endParaRPr lang="en-US" altLang="en-US" dirty="0">
              <a:latin typeface="+mj-lt"/>
            </a:endParaRPr>
          </a:p>
        </p:txBody>
      </p:sp>
      <p:pic>
        <p:nvPicPr>
          <p:cNvPr id="20484" name="Picture 4" descr="Lâimage contient peut-ÃªtreÂ : Ã©cran, bureau, table et intÃ©rie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5" y="4531780"/>
            <a:ext cx="2011680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05" y="5080415"/>
            <a:ext cx="2011680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6882" y="4987009"/>
            <a:ext cx="1402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LAX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Los Angeles</a:t>
            </a:r>
          </a:p>
          <a:p>
            <a:pPr algn="ctr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International Airport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27" y="4850834"/>
            <a:ext cx="726523" cy="229581"/>
          </a:xfrm>
          <a:prstGeom prst="rect">
            <a:avLst/>
          </a:prstGeom>
        </p:spPr>
      </p:pic>
      <p:sp>
        <p:nvSpPr>
          <p:cNvPr id="5" name="4-Point Star 4"/>
          <p:cNvSpPr/>
          <p:nvPr/>
        </p:nvSpPr>
        <p:spPr>
          <a:xfrm rot="2700000">
            <a:off x="7649095" y="5157225"/>
            <a:ext cx="91440" cy="91440"/>
          </a:xfrm>
          <a:prstGeom prst="star4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0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0158" y="5456972"/>
            <a:ext cx="2666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s-ES" sz="1600" b="1" dirty="0" smtClean="0">
                <a:latin typeface="+mj-lt"/>
                <a:ea typeface="Verdana" panose="020B0604030504040204" pitchFamily="34" charset="0"/>
              </a:rPr>
              <a:t>5777 </a:t>
            </a:r>
            <a:r>
              <a:rPr lang="es-ES" sz="1600" b="1" dirty="0">
                <a:latin typeface="+mj-lt"/>
                <a:ea typeface="Verdana" panose="020B0604030504040204" pitchFamily="34" charset="0"/>
              </a:rPr>
              <a:t>W. Century </a:t>
            </a:r>
            <a:r>
              <a:rPr lang="es-ES" sz="1600" b="1" dirty="0" err="1">
                <a:latin typeface="+mj-lt"/>
                <a:ea typeface="Verdana" panose="020B0604030504040204" pitchFamily="34" charset="0"/>
              </a:rPr>
              <a:t>Blvd</a:t>
            </a:r>
            <a:endParaRPr lang="es-ES" sz="1600" b="1" dirty="0">
              <a:latin typeface="+mj-lt"/>
              <a:ea typeface="Verdana" panose="020B0604030504040204" pitchFamily="34" charset="0"/>
            </a:endParaRPr>
          </a:p>
          <a:p>
            <a:pPr algn="ctr">
              <a:lnSpc>
                <a:spcPts val="2000"/>
              </a:lnSpc>
            </a:pPr>
            <a:r>
              <a:rPr lang="es-ES" sz="1600" b="1" dirty="0">
                <a:latin typeface="+mj-lt"/>
                <a:ea typeface="Verdana" panose="020B0604030504040204" pitchFamily="34" charset="0"/>
              </a:rPr>
              <a:t>Suite 205 - LOS ANGELES</a:t>
            </a:r>
          </a:p>
          <a:p>
            <a:pPr algn="ctr">
              <a:lnSpc>
                <a:spcPts val="2000"/>
              </a:lnSpc>
            </a:pPr>
            <a:r>
              <a:rPr lang="es-ES" sz="1600" b="1" dirty="0">
                <a:latin typeface="+mj-lt"/>
                <a:ea typeface="Verdana" panose="020B0604030504040204" pitchFamily="34" charset="0"/>
              </a:rPr>
              <a:t>CA 90045 </a:t>
            </a:r>
            <a:r>
              <a:rPr lang="es-ES" sz="1600" b="1" dirty="0" smtClean="0">
                <a:latin typeface="+mj-lt"/>
                <a:ea typeface="Verdana" panose="020B0604030504040204" pitchFamily="34" charset="0"/>
              </a:rPr>
              <a:t>US</a:t>
            </a:r>
            <a:r>
              <a:rPr lang="en-US" sz="1600" b="1" dirty="0" smtClean="0">
                <a:latin typeface="+mj-lt"/>
                <a:ea typeface="Verdana" panose="020B0604030504040204" pitchFamily="34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534925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Tel: +1 (</a:t>
            </a:r>
            <a:r>
              <a:rPr lang="en-US" sz="1400" dirty="0">
                <a:latin typeface="+mj-lt"/>
              </a:rPr>
              <a:t>424)-393-4011</a:t>
            </a:r>
            <a:r>
              <a:rPr lang="en-US" sz="1400" dirty="0" smtClean="0">
                <a:latin typeface="+mj-lt"/>
              </a:rPr>
              <a:t> </a:t>
            </a:r>
          </a:p>
          <a:p>
            <a:pPr algn="ctr"/>
            <a:r>
              <a:rPr lang="en-US" sz="1400" dirty="0" smtClean="0">
                <a:latin typeface="+mj-lt"/>
              </a:rPr>
              <a:t>Fax: +1 (310) 943-3280</a:t>
            </a:r>
          </a:p>
          <a:p>
            <a:pPr algn="ctr"/>
            <a:endParaRPr lang="en-US" sz="8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www.bossanovavision.com</a:t>
            </a:r>
          </a:p>
          <a:p>
            <a:pPr algn="ctr"/>
            <a:r>
              <a:rPr lang="en-US" sz="1400" dirty="0" smtClean="0">
                <a:latin typeface="+mj-lt"/>
              </a:rPr>
              <a:t>info@bossanovavision.com</a:t>
            </a:r>
            <a:endParaRPr lang="en-US" sz="1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2" y="5550579"/>
            <a:ext cx="2134684" cy="674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19621" y="1086295"/>
            <a:ext cx="45047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0" dirty="0" smtClean="0">
                <a:solidFill>
                  <a:schemeClr val="bg1">
                    <a:lumMod val="95000"/>
                  </a:schemeClr>
                </a:solidFill>
                <a:latin typeface="Bahnschrift SemiBold" panose="020B0502040204020203" pitchFamily="34" charset="0"/>
              </a:rPr>
              <a:t>Thank you !</a:t>
            </a:r>
            <a:endParaRPr lang="en-US" sz="7000" dirty="0">
              <a:solidFill>
                <a:schemeClr val="bg1">
                  <a:lumMod val="9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4860" y="4011093"/>
            <a:ext cx="3954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" panose="020B0502040204020203" pitchFamily="34" charset="0"/>
              </a:rPr>
              <a:t>For further questions</a:t>
            </a:r>
          </a:p>
          <a:p>
            <a:pPr algn="ctr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hnschrift SemiBold" panose="020B0502040204020203" pitchFamily="34" charset="0"/>
              </a:rPr>
              <a:t> feel free to contact us 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Arc 7190"/>
          <p:cNvSpPr/>
          <p:nvPr/>
        </p:nvSpPr>
        <p:spPr>
          <a:xfrm>
            <a:off x="-280418" y="3962400"/>
            <a:ext cx="4751834" cy="2327118"/>
          </a:xfrm>
          <a:prstGeom prst="arc">
            <a:avLst>
              <a:gd name="adj1" fmla="val 21319278"/>
              <a:gd name="adj2" fmla="val 10033581"/>
            </a:avLst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88" name="Group 7187"/>
          <p:cNvGrpSpPr/>
          <p:nvPr/>
        </p:nvGrpSpPr>
        <p:grpSpPr>
          <a:xfrm>
            <a:off x="2514600" y="5663184"/>
            <a:ext cx="1042416" cy="1042416"/>
            <a:chOff x="-1286672" y="4839719"/>
            <a:chExt cx="1042416" cy="1042416"/>
          </a:xfrm>
        </p:grpSpPr>
        <p:sp>
          <p:nvSpPr>
            <p:cNvPr id="75" name="Oval 74"/>
            <p:cNvSpPr/>
            <p:nvPr/>
          </p:nvSpPr>
          <p:spPr>
            <a:xfrm>
              <a:off x="-1286672" y="4839719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8" name="Picture 8" descr="BOLERO test volume frizz static styling fly-away imaging full orientation claims resear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1224" y="5059680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Rectangle 72"/>
          <p:cNvSpPr/>
          <p:nvPr/>
        </p:nvSpPr>
        <p:spPr>
          <a:xfrm>
            <a:off x="4748668" y="4724400"/>
            <a:ext cx="4057747" cy="18287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5" name="Rectangle 7184"/>
          <p:cNvSpPr/>
          <p:nvPr/>
        </p:nvSpPr>
        <p:spPr>
          <a:xfrm>
            <a:off x="304800" y="3571570"/>
            <a:ext cx="4838700" cy="17722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04800" y="1760641"/>
            <a:ext cx="4491529" cy="16683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88">
            <a:extLst>
              <a:ext uri="{FF2B5EF4-FFF2-40B4-BE49-F238E27FC236}">
                <a16:creationId xmlns="" xmlns:a16="http://schemas.microsoft.com/office/drawing/2014/main" id="{5E8C54A4-3C38-403E-A361-6B771CCE6E8B}"/>
              </a:ext>
            </a:extLst>
          </p:cNvPr>
          <p:cNvCxnSpPr/>
          <p:nvPr/>
        </p:nvCxnSpPr>
        <p:spPr>
          <a:xfrm flipH="1">
            <a:off x="5564392" y="1872722"/>
            <a:ext cx="2468148" cy="199957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79">
            <a:extLst>
              <a:ext uri="{FF2B5EF4-FFF2-40B4-BE49-F238E27FC236}">
                <a16:creationId xmlns="" xmlns:a16="http://schemas.microsoft.com/office/drawing/2014/main" id="{92C75C4C-A7DA-44CC-B2C0-068C5112CA7E}"/>
              </a:ext>
            </a:extLst>
          </p:cNvPr>
          <p:cNvCxnSpPr/>
          <p:nvPr/>
        </p:nvCxnSpPr>
        <p:spPr>
          <a:xfrm flipH="1">
            <a:off x="8041156" y="1872722"/>
            <a:ext cx="16199" cy="2107633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80">
            <a:extLst>
              <a:ext uri="{FF2B5EF4-FFF2-40B4-BE49-F238E27FC236}">
                <a16:creationId xmlns="" xmlns:a16="http://schemas.microsoft.com/office/drawing/2014/main" id="{CE53FC59-6E87-49C3-922A-BDAC5FF7F7A5}"/>
              </a:ext>
            </a:extLst>
          </p:cNvPr>
          <p:cNvCxnSpPr/>
          <p:nvPr/>
        </p:nvCxnSpPr>
        <p:spPr>
          <a:xfrm flipH="1">
            <a:off x="5408211" y="1815446"/>
            <a:ext cx="2649143" cy="45169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5">
            <a:extLst>
              <a:ext uri="{FF2B5EF4-FFF2-40B4-BE49-F238E27FC236}">
                <a16:creationId xmlns="" xmlns:a16="http://schemas.microsoft.com/office/drawing/2014/main" id="{461BF3B3-AA0B-42A9-9A2A-3923F89C7303}"/>
              </a:ext>
            </a:extLst>
          </p:cNvPr>
          <p:cNvGrpSpPr/>
          <p:nvPr/>
        </p:nvGrpSpPr>
        <p:grpSpPr>
          <a:xfrm>
            <a:off x="3240561" y="5247049"/>
            <a:ext cx="5363964" cy="1077551"/>
            <a:chOff x="910640" y="3141174"/>
            <a:chExt cx="1527408" cy="170791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F67DA08-9C8A-4257-A231-3FDB1E58448A}"/>
                </a:ext>
              </a:extLst>
            </p:cNvPr>
            <p:cNvSpPr txBox="1"/>
            <p:nvPr/>
          </p:nvSpPr>
          <p:spPr>
            <a:xfrm>
              <a:off x="910640" y="3141174"/>
              <a:ext cx="1527408" cy="4390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Public / Private R&amp;D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E843DE9-D072-495E-88F2-1EF2CF3C6DF3}"/>
                </a:ext>
              </a:extLst>
            </p:cNvPr>
            <p:cNvSpPr txBox="1"/>
            <p:nvPr/>
          </p:nvSpPr>
          <p:spPr>
            <a:xfrm>
              <a:off x="1344604" y="3531962"/>
              <a:ext cx="1093444" cy="131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continually explore the application of innovative technologies through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government (NASA, NSF, DoD, etc.)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or private R&amp;D contract to enhance the performances of our instruments and develop new inspection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techniques.</a:t>
              </a:r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3" name="Oval 56">
            <a:extLst>
              <a:ext uri="{FF2B5EF4-FFF2-40B4-BE49-F238E27FC236}">
                <a16:creationId xmlns="" xmlns:a16="http://schemas.microsoft.com/office/drawing/2014/main" id="{287B8015-78B7-4626-AE9A-DD28BA5104E3}"/>
              </a:ext>
            </a:extLst>
          </p:cNvPr>
          <p:cNvSpPr/>
          <p:nvPr/>
        </p:nvSpPr>
        <p:spPr>
          <a:xfrm>
            <a:off x="7275899" y="1060284"/>
            <a:ext cx="1530516" cy="153051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Oval 59">
            <a:extLst>
              <a:ext uri="{FF2B5EF4-FFF2-40B4-BE49-F238E27FC236}">
                <a16:creationId xmlns="" xmlns:a16="http://schemas.microsoft.com/office/drawing/2014/main" id="{C9E0C5CF-108D-4701-AC92-DAA06A7143F7}"/>
              </a:ext>
            </a:extLst>
          </p:cNvPr>
          <p:cNvSpPr/>
          <p:nvPr/>
        </p:nvSpPr>
        <p:spPr>
          <a:xfrm>
            <a:off x="7594149" y="4267200"/>
            <a:ext cx="894015" cy="8940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Oval 60">
            <a:extLst>
              <a:ext uri="{FF2B5EF4-FFF2-40B4-BE49-F238E27FC236}">
                <a16:creationId xmlns="" xmlns:a16="http://schemas.microsoft.com/office/drawing/2014/main" id="{55E67E9B-1B91-41B2-A1A4-F00F9C4285F6}"/>
              </a:ext>
            </a:extLst>
          </p:cNvPr>
          <p:cNvSpPr/>
          <p:nvPr/>
        </p:nvSpPr>
        <p:spPr>
          <a:xfrm>
            <a:off x="4338747" y="1990144"/>
            <a:ext cx="894015" cy="8940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Oval 61">
            <a:extLst>
              <a:ext uri="{FF2B5EF4-FFF2-40B4-BE49-F238E27FC236}">
                <a16:creationId xmlns="" xmlns:a16="http://schemas.microsoft.com/office/drawing/2014/main" id="{258ED305-4FFD-4374-B6CE-7EE14988F4D4}"/>
              </a:ext>
            </a:extLst>
          </p:cNvPr>
          <p:cNvSpPr/>
          <p:nvPr/>
        </p:nvSpPr>
        <p:spPr>
          <a:xfrm>
            <a:off x="4722608" y="3687794"/>
            <a:ext cx="841784" cy="8417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Group 71">
            <a:extLst>
              <a:ext uri="{FF2B5EF4-FFF2-40B4-BE49-F238E27FC236}">
                <a16:creationId xmlns="" xmlns:a16="http://schemas.microsoft.com/office/drawing/2014/main" id="{ACA637C2-69EE-4FAB-AB20-CD9A01FB08F6}"/>
              </a:ext>
            </a:extLst>
          </p:cNvPr>
          <p:cNvGrpSpPr/>
          <p:nvPr/>
        </p:nvGrpSpPr>
        <p:grpSpPr>
          <a:xfrm>
            <a:off x="242299" y="3733800"/>
            <a:ext cx="4314856" cy="1446884"/>
            <a:chOff x="910640" y="3141172"/>
            <a:chExt cx="1527408" cy="2293314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2AD5D851-91C3-471E-B5C7-0C3D737795BB}"/>
                </a:ext>
              </a:extLst>
            </p:cNvPr>
            <p:cNvSpPr txBox="1"/>
            <p:nvPr/>
          </p:nvSpPr>
          <p:spPr>
            <a:xfrm>
              <a:off x="910640" y="3141172"/>
              <a:ext cx="1527408" cy="439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Cosmetic testing systems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2C6301A6-A977-4C94-80AB-76DD3D6AEDA0}"/>
                </a:ext>
              </a:extLst>
            </p:cNvPr>
            <p:cNvSpPr txBox="1"/>
            <p:nvPr/>
          </p:nvSpPr>
          <p:spPr>
            <a:xfrm>
              <a:off x="959738" y="3531962"/>
              <a:ext cx="1478309" cy="190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Dedicated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to claims substantiation for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marketing and/or advertising,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and product efficacy evaluation for R&amp;D. </a:t>
              </a:r>
              <a:endPara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r"/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Turn-key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systems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that allows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the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measurement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of various visual appearance parameters – </a:t>
              </a:r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gloss, alignment, volume, frizz, color, movement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 – for hair and skin care.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0" name="Rectangle 7">
            <a:extLst>
              <a:ext uri="{FF2B5EF4-FFF2-40B4-BE49-F238E27FC236}">
                <a16:creationId xmlns=""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7928324" y="4462841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7176" name="Picture 71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54" y="2208551"/>
            <a:ext cx="457200" cy="457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95" y="1637724"/>
            <a:ext cx="1188720" cy="375635"/>
          </a:xfrm>
          <a:prstGeom prst="rect">
            <a:avLst/>
          </a:prstGeom>
        </p:spPr>
      </p:pic>
      <p:pic>
        <p:nvPicPr>
          <p:cNvPr id="7180" name="Picture 717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880086"/>
            <a:ext cx="457200" cy="457200"/>
          </a:xfrm>
          <a:prstGeom prst="rect">
            <a:avLst/>
          </a:prstGeom>
        </p:spPr>
      </p:pic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Overview of Bossa Nova Vision</a:t>
            </a:r>
            <a:endParaRPr lang="en-US" sz="2800" i="1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7189" name="Group 7188"/>
          <p:cNvGrpSpPr/>
          <p:nvPr/>
        </p:nvGrpSpPr>
        <p:grpSpPr>
          <a:xfrm>
            <a:off x="1243584" y="5768310"/>
            <a:ext cx="1042416" cy="1042416"/>
            <a:chOff x="-2286000" y="2637544"/>
            <a:chExt cx="1042416" cy="1042416"/>
          </a:xfrm>
        </p:grpSpPr>
        <p:sp>
          <p:nvSpPr>
            <p:cNvPr id="72" name="Oval 71"/>
            <p:cNvSpPr/>
            <p:nvPr/>
          </p:nvSpPr>
          <p:spPr>
            <a:xfrm>
              <a:off x="-2286000" y="2637544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6" name="Picture 6" descr="SAMBA Hair shine hair care gloss chroma diffuse imaging polarization claims research testing brillan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0552" y="2792992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90" name="Group 7189"/>
          <p:cNvGrpSpPr/>
          <p:nvPr/>
        </p:nvGrpSpPr>
        <p:grpSpPr>
          <a:xfrm>
            <a:off x="3605784" y="5181600"/>
            <a:ext cx="1042416" cy="1042416"/>
            <a:chOff x="-1501140" y="1772822"/>
            <a:chExt cx="1042416" cy="1042416"/>
          </a:xfrm>
        </p:grpSpPr>
        <p:sp>
          <p:nvSpPr>
            <p:cNvPr id="7186" name="Oval 7185"/>
            <p:cNvSpPr/>
            <p:nvPr/>
          </p:nvSpPr>
          <p:spPr>
            <a:xfrm>
              <a:off x="-1501140" y="1772822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0" name="Picture 10" descr="RUMBA Hair care alignment orientation styling testing claims research polarization vitro vivo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5692" y="1928270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87" name="Group 7186"/>
          <p:cNvGrpSpPr/>
          <p:nvPr/>
        </p:nvGrpSpPr>
        <p:grpSpPr>
          <a:xfrm>
            <a:off x="52647" y="5449926"/>
            <a:ext cx="1042416" cy="1042416"/>
            <a:chOff x="-2532472" y="4405432"/>
            <a:chExt cx="1042416" cy="1042416"/>
          </a:xfrm>
        </p:grpSpPr>
        <p:sp>
          <p:nvSpPr>
            <p:cNvPr id="76" name="Oval 75"/>
            <p:cNvSpPr/>
            <p:nvPr/>
          </p:nvSpPr>
          <p:spPr>
            <a:xfrm>
              <a:off x="-2532472" y="4405432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2" name="Picture 12" descr="MAMBO hair color claims imaging degradation matching database grey hai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7024" y="4529578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71">
            <a:extLst>
              <a:ext uri="{FF2B5EF4-FFF2-40B4-BE49-F238E27FC236}">
                <a16:creationId xmlns="" xmlns:a16="http://schemas.microsoft.com/office/drawing/2014/main" id="{ACA637C2-69EE-4FAB-AB20-CD9A01FB08F6}"/>
              </a:ext>
            </a:extLst>
          </p:cNvPr>
          <p:cNvGrpSpPr/>
          <p:nvPr/>
        </p:nvGrpSpPr>
        <p:grpSpPr>
          <a:xfrm>
            <a:off x="152400" y="1990144"/>
            <a:ext cx="4038336" cy="1077552"/>
            <a:chOff x="910640" y="3141172"/>
            <a:chExt cx="1527408" cy="1707922"/>
          </a:xfrm>
        </p:grpSpPr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2AD5D851-91C3-471E-B5C7-0C3D737795BB}"/>
                </a:ext>
              </a:extLst>
            </p:cNvPr>
            <p:cNvSpPr txBox="1"/>
            <p:nvPr/>
          </p:nvSpPr>
          <p:spPr>
            <a:xfrm>
              <a:off x="910640" y="3141172"/>
              <a:ext cx="1527408" cy="439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itchFamily="34" charset="0"/>
                </a:rPr>
                <a:t>Polarization cameras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2C6301A6-A977-4C94-80AB-76DD3D6AEDA0}"/>
                </a:ext>
              </a:extLst>
            </p:cNvPr>
            <p:cNvSpPr txBox="1"/>
            <p:nvPr/>
          </p:nvSpPr>
          <p:spPr>
            <a:xfrm>
              <a:off x="968282" y="3531962"/>
              <a:ext cx="1469766" cy="1317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propose a polarization-difference camera and Full-Stokes polarization camera for applications ranging from robotic vision to </a:t>
              </a:r>
            </a:p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3D reconstruction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85" name="Picture 2" descr="Samba camera difference polariza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3" y="2848634"/>
            <a:ext cx="731520" cy="3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Salsa camera full stokes polarizati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8" y="2803524"/>
            <a:ext cx="731520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2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Arc 7190"/>
          <p:cNvSpPr/>
          <p:nvPr/>
        </p:nvSpPr>
        <p:spPr>
          <a:xfrm>
            <a:off x="-280418" y="3962400"/>
            <a:ext cx="4751834" cy="2327118"/>
          </a:xfrm>
          <a:prstGeom prst="arc">
            <a:avLst>
              <a:gd name="adj1" fmla="val 21319278"/>
              <a:gd name="adj2" fmla="val 9890042"/>
            </a:avLst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88" name="Group 7187"/>
          <p:cNvGrpSpPr/>
          <p:nvPr/>
        </p:nvGrpSpPr>
        <p:grpSpPr>
          <a:xfrm>
            <a:off x="2514600" y="5663184"/>
            <a:ext cx="1042416" cy="1042416"/>
            <a:chOff x="-1286672" y="4839719"/>
            <a:chExt cx="1042416" cy="1042416"/>
          </a:xfrm>
        </p:grpSpPr>
        <p:sp>
          <p:nvSpPr>
            <p:cNvPr id="75" name="Oval 74"/>
            <p:cNvSpPr/>
            <p:nvPr/>
          </p:nvSpPr>
          <p:spPr>
            <a:xfrm>
              <a:off x="-1286672" y="4839719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8" name="Picture 8" descr="BOLERO test volume frizz static styling fly-away imaging full orientation claims resear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1224" y="5059680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Rectangle 72"/>
          <p:cNvSpPr/>
          <p:nvPr/>
        </p:nvSpPr>
        <p:spPr>
          <a:xfrm>
            <a:off x="4748668" y="4724400"/>
            <a:ext cx="4057747" cy="18287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5" name="Rectangle 7184"/>
          <p:cNvSpPr/>
          <p:nvPr/>
        </p:nvSpPr>
        <p:spPr>
          <a:xfrm>
            <a:off x="304800" y="3571570"/>
            <a:ext cx="4838700" cy="17722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304800" y="1760641"/>
            <a:ext cx="4491529" cy="16683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80">
            <a:extLst>
              <a:ext uri="{FF2B5EF4-FFF2-40B4-BE49-F238E27FC236}">
                <a16:creationId xmlns="" xmlns:a16="http://schemas.microsoft.com/office/drawing/2014/main" id="{CE53FC59-6E87-49C3-922A-BDAC5FF7F7A5}"/>
              </a:ext>
            </a:extLst>
          </p:cNvPr>
          <p:cNvCxnSpPr/>
          <p:nvPr/>
        </p:nvCxnSpPr>
        <p:spPr>
          <a:xfrm flipH="1">
            <a:off x="5408211" y="1815446"/>
            <a:ext cx="2649143" cy="45169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5">
            <a:extLst>
              <a:ext uri="{FF2B5EF4-FFF2-40B4-BE49-F238E27FC236}">
                <a16:creationId xmlns="" xmlns:a16="http://schemas.microsoft.com/office/drawing/2014/main" id="{461BF3B3-AA0B-42A9-9A2A-3923F89C7303}"/>
              </a:ext>
            </a:extLst>
          </p:cNvPr>
          <p:cNvGrpSpPr/>
          <p:nvPr/>
        </p:nvGrpSpPr>
        <p:grpSpPr>
          <a:xfrm>
            <a:off x="3240561" y="5247049"/>
            <a:ext cx="5363964" cy="1077551"/>
            <a:chOff x="910640" y="3141174"/>
            <a:chExt cx="1527408" cy="170791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F67DA08-9C8A-4257-A231-3FDB1E58448A}"/>
                </a:ext>
              </a:extLst>
            </p:cNvPr>
            <p:cNvSpPr txBox="1"/>
            <p:nvPr/>
          </p:nvSpPr>
          <p:spPr>
            <a:xfrm>
              <a:off x="910640" y="3141174"/>
              <a:ext cx="1527408" cy="4390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Public / Private R&amp;D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E843DE9-D072-495E-88F2-1EF2CF3C6DF3}"/>
                </a:ext>
              </a:extLst>
            </p:cNvPr>
            <p:cNvSpPr txBox="1"/>
            <p:nvPr/>
          </p:nvSpPr>
          <p:spPr>
            <a:xfrm>
              <a:off x="1344604" y="3531962"/>
              <a:ext cx="1093444" cy="131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continually explore the application of innovative technologies through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government (NASA, NSF, DoD, etc.)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or private R&amp;D contract to enhance the performances of our instruments and develop new inspection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techniques.</a:t>
              </a:r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0" name="Group 71">
            <a:extLst>
              <a:ext uri="{FF2B5EF4-FFF2-40B4-BE49-F238E27FC236}">
                <a16:creationId xmlns="" xmlns:a16="http://schemas.microsoft.com/office/drawing/2014/main" id="{ACA637C2-69EE-4FAB-AB20-CD9A01FB08F6}"/>
              </a:ext>
            </a:extLst>
          </p:cNvPr>
          <p:cNvGrpSpPr/>
          <p:nvPr/>
        </p:nvGrpSpPr>
        <p:grpSpPr>
          <a:xfrm>
            <a:off x="152400" y="1990144"/>
            <a:ext cx="4038336" cy="1077552"/>
            <a:chOff x="910640" y="3141172"/>
            <a:chExt cx="1527408" cy="1707922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2AD5D851-91C3-471E-B5C7-0C3D737795BB}"/>
                </a:ext>
              </a:extLst>
            </p:cNvPr>
            <p:cNvSpPr txBox="1"/>
            <p:nvPr/>
          </p:nvSpPr>
          <p:spPr>
            <a:xfrm>
              <a:off x="910640" y="3141172"/>
              <a:ext cx="1527408" cy="439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itchFamily="34" charset="0"/>
                </a:rPr>
                <a:t>Polarization cameras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C6301A6-A977-4C94-80AB-76DD3D6AEDA0}"/>
                </a:ext>
              </a:extLst>
            </p:cNvPr>
            <p:cNvSpPr txBox="1"/>
            <p:nvPr/>
          </p:nvSpPr>
          <p:spPr>
            <a:xfrm>
              <a:off x="968282" y="3531962"/>
              <a:ext cx="1469766" cy="1317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propose a polarization-difference camera and Full-Stokes polarization camera for applications ranging from robotic vision to </a:t>
              </a:r>
            </a:p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3D reconstruction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3" name="Oval 56">
            <a:extLst>
              <a:ext uri="{FF2B5EF4-FFF2-40B4-BE49-F238E27FC236}">
                <a16:creationId xmlns="" xmlns:a16="http://schemas.microsoft.com/office/drawing/2014/main" id="{287B8015-78B7-4626-AE9A-DD28BA5104E3}"/>
              </a:ext>
            </a:extLst>
          </p:cNvPr>
          <p:cNvSpPr/>
          <p:nvPr/>
        </p:nvSpPr>
        <p:spPr>
          <a:xfrm>
            <a:off x="7275899" y="1060284"/>
            <a:ext cx="1530516" cy="153051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Oval 59">
            <a:extLst>
              <a:ext uri="{FF2B5EF4-FFF2-40B4-BE49-F238E27FC236}">
                <a16:creationId xmlns="" xmlns:a16="http://schemas.microsoft.com/office/drawing/2014/main" id="{C9E0C5CF-108D-4701-AC92-DAA06A7143F7}"/>
              </a:ext>
            </a:extLst>
          </p:cNvPr>
          <p:cNvSpPr/>
          <p:nvPr/>
        </p:nvSpPr>
        <p:spPr>
          <a:xfrm>
            <a:off x="7594149" y="4267200"/>
            <a:ext cx="894015" cy="8940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Oval 60">
            <a:extLst>
              <a:ext uri="{FF2B5EF4-FFF2-40B4-BE49-F238E27FC236}">
                <a16:creationId xmlns="" xmlns:a16="http://schemas.microsoft.com/office/drawing/2014/main" id="{55E67E9B-1B91-41B2-A1A4-F00F9C4285F6}"/>
              </a:ext>
            </a:extLst>
          </p:cNvPr>
          <p:cNvSpPr/>
          <p:nvPr/>
        </p:nvSpPr>
        <p:spPr>
          <a:xfrm>
            <a:off x="4338747" y="1990144"/>
            <a:ext cx="894015" cy="8940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Oval 61">
            <a:extLst>
              <a:ext uri="{FF2B5EF4-FFF2-40B4-BE49-F238E27FC236}">
                <a16:creationId xmlns="" xmlns:a16="http://schemas.microsoft.com/office/drawing/2014/main" id="{258ED305-4FFD-4374-B6CE-7EE14988F4D4}"/>
              </a:ext>
            </a:extLst>
          </p:cNvPr>
          <p:cNvSpPr/>
          <p:nvPr/>
        </p:nvSpPr>
        <p:spPr>
          <a:xfrm>
            <a:off x="4722608" y="3687794"/>
            <a:ext cx="841784" cy="8417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7" name="Group 71">
            <a:extLst>
              <a:ext uri="{FF2B5EF4-FFF2-40B4-BE49-F238E27FC236}">
                <a16:creationId xmlns="" xmlns:a16="http://schemas.microsoft.com/office/drawing/2014/main" id="{ACA637C2-69EE-4FAB-AB20-CD9A01FB08F6}"/>
              </a:ext>
            </a:extLst>
          </p:cNvPr>
          <p:cNvGrpSpPr/>
          <p:nvPr/>
        </p:nvGrpSpPr>
        <p:grpSpPr>
          <a:xfrm>
            <a:off x="242299" y="3733800"/>
            <a:ext cx="4314856" cy="1446884"/>
            <a:chOff x="910640" y="3141172"/>
            <a:chExt cx="1527408" cy="2293314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2AD5D851-91C3-471E-B5C7-0C3D737795BB}"/>
                </a:ext>
              </a:extLst>
            </p:cNvPr>
            <p:cNvSpPr txBox="1"/>
            <p:nvPr/>
          </p:nvSpPr>
          <p:spPr>
            <a:xfrm>
              <a:off x="910640" y="3141172"/>
              <a:ext cx="1527408" cy="439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Cosmetic testing systems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2C6301A6-A977-4C94-80AB-76DD3D6AEDA0}"/>
                </a:ext>
              </a:extLst>
            </p:cNvPr>
            <p:cNvSpPr txBox="1"/>
            <p:nvPr/>
          </p:nvSpPr>
          <p:spPr>
            <a:xfrm>
              <a:off x="959738" y="3531962"/>
              <a:ext cx="1478309" cy="190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Dedicated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to claims substantiation for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marketing and/or advertising,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and product efficacy evaluation for R&amp;D. </a:t>
              </a:r>
              <a:endPara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r"/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Turn-key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systems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that allows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the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measurement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of various visual appearance parameters – </a:t>
              </a:r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gloss, alignment, volume, frizz, color, movement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 – for hair and skin care.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0" name="Rectangle 7">
            <a:extLst>
              <a:ext uri="{FF2B5EF4-FFF2-40B4-BE49-F238E27FC236}">
                <a16:creationId xmlns=""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7928324" y="4462841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7176" name="Picture 71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54" y="2208551"/>
            <a:ext cx="457200" cy="457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95" y="1637724"/>
            <a:ext cx="1188720" cy="375635"/>
          </a:xfrm>
          <a:prstGeom prst="rect">
            <a:avLst/>
          </a:prstGeom>
        </p:spPr>
      </p:pic>
      <p:pic>
        <p:nvPicPr>
          <p:cNvPr id="7180" name="Picture 717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880086"/>
            <a:ext cx="457200" cy="457200"/>
          </a:xfrm>
          <a:prstGeom prst="rect">
            <a:avLst/>
          </a:prstGeom>
        </p:spPr>
      </p:pic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Polarization cameras</a:t>
            </a:r>
            <a:endParaRPr lang="en-US" sz="2800" i="1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pic>
        <p:nvPicPr>
          <p:cNvPr id="10242" name="Picture 2" descr="Samba camera difference polarizati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3" y="2848634"/>
            <a:ext cx="731520" cy="3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alsa camera full stokes polariz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8" y="2803524"/>
            <a:ext cx="731520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89" name="Group 7188"/>
          <p:cNvGrpSpPr/>
          <p:nvPr/>
        </p:nvGrpSpPr>
        <p:grpSpPr>
          <a:xfrm>
            <a:off x="1243584" y="5768310"/>
            <a:ext cx="1042416" cy="1042416"/>
            <a:chOff x="-2286000" y="2637544"/>
            <a:chExt cx="1042416" cy="1042416"/>
          </a:xfrm>
        </p:grpSpPr>
        <p:sp>
          <p:nvSpPr>
            <p:cNvPr id="72" name="Oval 71"/>
            <p:cNvSpPr/>
            <p:nvPr/>
          </p:nvSpPr>
          <p:spPr>
            <a:xfrm>
              <a:off x="-2286000" y="2637544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6" name="Picture 6" descr="SAMBA Hair shine hair care gloss chroma diffuse imaging polarization claims research testing brillanc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0552" y="2792992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90" name="Group 7189"/>
          <p:cNvGrpSpPr/>
          <p:nvPr/>
        </p:nvGrpSpPr>
        <p:grpSpPr>
          <a:xfrm>
            <a:off x="3605784" y="5181600"/>
            <a:ext cx="1042416" cy="1042416"/>
            <a:chOff x="-1501140" y="1772822"/>
            <a:chExt cx="1042416" cy="1042416"/>
          </a:xfrm>
        </p:grpSpPr>
        <p:sp>
          <p:nvSpPr>
            <p:cNvPr id="7186" name="Oval 7185"/>
            <p:cNvSpPr/>
            <p:nvPr/>
          </p:nvSpPr>
          <p:spPr>
            <a:xfrm>
              <a:off x="-1501140" y="1772822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0" name="Picture 10" descr="RUMBA Hair care alignment orientation styling testing claims research polarization vitro vivo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5692" y="1928270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87" name="Group 7186"/>
          <p:cNvGrpSpPr/>
          <p:nvPr/>
        </p:nvGrpSpPr>
        <p:grpSpPr>
          <a:xfrm>
            <a:off x="52647" y="5449926"/>
            <a:ext cx="1042416" cy="1042416"/>
            <a:chOff x="-2532472" y="4405432"/>
            <a:chExt cx="1042416" cy="1042416"/>
          </a:xfrm>
        </p:grpSpPr>
        <p:sp>
          <p:nvSpPr>
            <p:cNvPr id="76" name="Oval 75"/>
            <p:cNvSpPr/>
            <p:nvPr/>
          </p:nvSpPr>
          <p:spPr>
            <a:xfrm>
              <a:off x="-2532472" y="4405432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2" name="Picture 12" descr="MAMBO hair color claims imaging degradation matching database grey hair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7024" y="4529578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-1805" y="3505810"/>
            <a:ext cx="9144000" cy="33528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6185011" y="2040426"/>
            <a:ext cx="2995590" cy="2085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81445" y="4389125"/>
            <a:ext cx="5799154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81445" y="4389125"/>
            <a:ext cx="2995590" cy="207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Polarization cameras</a:t>
            </a:r>
            <a:endParaRPr lang="en-US" sz="2800" i="1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106680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35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SAMBA 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6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Polarization-difference imaging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476904"/>
              </p:ext>
            </p:extLst>
          </p:nvPr>
        </p:nvGraphicFramePr>
        <p:xfrm>
          <a:off x="152400" y="3182125"/>
          <a:ext cx="2438400" cy="2727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/>
                <a:gridCol w="1219200"/>
              </a:tblGrid>
              <a:tr h="215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Size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90 x 25 x 25 mm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Weight 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&lt; 300 g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Spectral bandwidth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400-700 nm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Resolution (px)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1024 x 1024</a:t>
                      </a: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/>
                      </a:r>
                      <a:b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8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/>
                      </a:r>
                      <a:b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2500 x 1900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Frame Rate (Sensor)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to 70 fps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Polarization contrast ratio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200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Bit depth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to 12 bits</a:t>
                      </a:r>
                      <a:endParaRPr lang="en-US" sz="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6413635" y="4811580"/>
            <a:ext cx="272856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Live polarization-difference imaging in active configuration (polarized illumination) :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en-US" sz="1200" b="1" baseline="-25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and S</a:t>
            </a:r>
            <a:r>
              <a:rPr lang="en-US" sz="1200" b="1" baseline="-25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parameters</a:t>
            </a:r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Separation of Specular and Diffuse reflection: 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Shine and diffuse extraction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072735" y="2040425"/>
            <a:ext cx="5107865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72735" y="2040426"/>
            <a:ext cx="5107865" cy="365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Technology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377035" y="4389124"/>
            <a:ext cx="2803564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0" name="Rectangle 2"/>
          <p:cNvSpPr>
            <a:spLocks noChangeArrowheads="1"/>
          </p:cNvSpPr>
          <p:nvPr/>
        </p:nvSpPr>
        <p:spPr bwMode="auto">
          <a:xfrm>
            <a:off x="7079248" y="2551679"/>
            <a:ext cx="1925774" cy="1361883"/>
          </a:xfrm>
          <a:prstGeom prst="rect">
            <a:avLst/>
          </a:prstGeom>
          <a:solidFill>
            <a:schemeClr val="accent3">
              <a:lumMod val="40000"/>
              <a:lumOff val="60000"/>
              <a:alpha val="43921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800"/>
          </a:p>
        </p:txBody>
      </p:sp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6883245" y="2756730"/>
            <a:ext cx="189168" cy="940673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800"/>
          </a:p>
        </p:txBody>
      </p:sp>
      <p:sp>
        <p:nvSpPr>
          <p:cNvPr id="77" name="Rectangle 4"/>
          <p:cNvSpPr>
            <a:spLocks noChangeArrowheads="1"/>
          </p:cNvSpPr>
          <p:nvPr/>
        </p:nvSpPr>
        <p:spPr bwMode="auto">
          <a:xfrm>
            <a:off x="7078174" y="2952383"/>
            <a:ext cx="76894" cy="569018"/>
          </a:xfrm>
          <a:prstGeom prst="rect">
            <a:avLst/>
          </a:prstGeom>
          <a:solidFill>
            <a:srgbClr val="80808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800"/>
          </a:p>
        </p:txBody>
      </p:sp>
      <p:sp>
        <p:nvSpPr>
          <p:cNvPr id="78" name="Rectangle 5"/>
          <p:cNvSpPr>
            <a:spLocks noChangeArrowheads="1"/>
          </p:cNvSpPr>
          <p:nvPr/>
        </p:nvSpPr>
        <p:spPr bwMode="auto">
          <a:xfrm>
            <a:off x="8305285" y="2638826"/>
            <a:ext cx="595503" cy="1148288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800"/>
          </a:p>
        </p:txBody>
      </p:sp>
      <p:sp>
        <p:nvSpPr>
          <p:cNvPr id="79" name="Rectangle 18"/>
          <p:cNvSpPr>
            <a:spLocks noChangeArrowheads="1"/>
          </p:cNvSpPr>
          <p:nvPr/>
        </p:nvSpPr>
        <p:spPr bwMode="auto">
          <a:xfrm>
            <a:off x="8113903" y="2644806"/>
            <a:ext cx="152934" cy="1148288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800"/>
          </a:p>
        </p:txBody>
      </p:sp>
      <p:sp>
        <p:nvSpPr>
          <p:cNvPr id="80" name="Rectangle 19"/>
          <p:cNvSpPr>
            <a:spLocks noChangeArrowheads="1"/>
          </p:cNvSpPr>
          <p:nvPr/>
        </p:nvSpPr>
        <p:spPr bwMode="auto">
          <a:xfrm>
            <a:off x="7106730" y="3582620"/>
            <a:ext cx="4780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i="1" dirty="0"/>
              <a:t>Liquid </a:t>
            </a:r>
          </a:p>
          <a:p>
            <a:pPr eaLnBrk="1" hangingPunct="1"/>
            <a:r>
              <a:rPr lang="en-US" altLang="en-US" sz="800" i="1" dirty="0"/>
              <a:t>Crystal</a:t>
            </a:r>
          </a:p>
        </p:txBody>
      </p:sp>
      <p:sp>
        <p:nvSpPr>
          <p:cNvPr id="81" name="Rectangle 20"/>
          <p:cNvSpPr>
            <a:spLocks noChangeArrowheads="1"/>
          </p:cNvSpPr>
          <p:nvPr/>
        </p:nvSpPr>
        <p:spPr bwMode="auto">
          <a:xfrm rot="16200000">
            <a:off x="8017778" y="3549098"/>
            <a:ext cx="35458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i="1" dirty="0"/>
              <a:t>CCD</a:t>
            </a:r>
          </a:p>
        </p:txBody>
      </p:sp>
      <p:sp>
        <p:nvSpPr>
          <p:cNvPr id="82" name="Rectangle 21"/>
          <p:cNvSpPr>
            <a:spLocks noChangeArrowheads="1"/>
          </p:cNvSpPr>
          <p:nvPr/>
        </p:nvSpPr>
        <p:spPr bwMode="auto">
          <a:xfrm rot="16200000">
            <a:off x="8060511" y="3410808"/>
            <a:ext cx="63991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i="1"/>
              <a:t>Electronics</a:t>
            </a:r>
          </a:p>
        </p:txBody>
      </p:sp>
      <p:sp>
        <p:nvSpPr>
          <p:cNvPr id="83" name="Text Box 22"/>
          <p:cNvSpPr txBox="1">
            <a:spLocks noChangeArrowheads="1"/>
          </p:cNvSpPr>
          <p:nvPr/>
        </p:nvSpPr>
        <p:spPr bwMode="auto">
          <a:xfrm>
            <a:off x="6429851" y="3308888"/>
            <a:ext cx="5405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chemeClr val="accent6">
                    <a:lumMod val="75000"/>
                  </a:schemeClr>
                </a:solidFill>
              </a:rPr>
              <a:t>Diffused</a:t>
            </a:r>
          </a:p>
        </p:txBody>
      </p:sp>
      <p:sp>
        <p:nvSpPr>
          <p:cNvPr id="84" name="Text Box 23"/>
          <p:cNvSpPr txBox="1">
            <a:spLocks noChangeArrowheads="1"/>
          </p:cNvSpPr>
          <p:nvPr/>
        </p:nvSpPr>
        <p:spPr bwMode="auto">
          <a:xfrm>
            <a:off x="6422086" y="3019228"/>
            <a:ext cx="55015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solidFill>
                  <a:srgbClr val="0000FF"/>
                </a:solidFill>
              </a:rPr>
              <a:t>Specular</a:t>
            </a:r>
          </a:p>
        </p:txBody>
      </p:sp>
      <p:sp>
        <p:nvSpPr>
          <p:cNvPr id="85" name="Rectangle 24"/>
          <p:cNvSpPr>
            <a:spLocks noChangeArrowheads="1"/>
          </p:cNvSpPr>
          <p:nvPr/>
        </p:nvSpPr>
        <p:spPr bwMode="auto">
          <a:xfrm>
            <a:off x="6722680" y="3688004"/>
            <a:ext cx="37221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800" i="1" dirty="0"/>
              <a:t>Lens</a:t>
            </a:r>
          </a:p>
        </p:txBody>
      </p:sp>
      <p:sp>
        <p:nvSpPr>
          <p:cNvPr id="86" name="Line 25"/>
          <p:cNvSpPr>
            <a:spLocks noChangeShapeType="1"/>
          </p:cNvSpPr>
          <p:nvPr/>
        </p:nvSpPr>
        <p:spPr bwMode="auto">
          <a:xfrm flipV="1">
            <a:off x="6339408" y="2945548"/>
            <a:ext cx="0" cy="240081"/>
          </a:xfrm>
          <a:prstGeom prst="line">
            <a:avLst/>
          </a:prstGeom>
          <a:noFill/>
          <a:ln w="2540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000"/>
          </a:p>
        </p:txBody>
      </p:sp>
      <p:grpSp>
        <p:nvGrpSpPr>
          <p:cNvPr id="87" name="Group 33"/>
          <p:cNvGrpSpPr>
            <a:grpSpLocks/>
          </p:cNvGrpSpPr>
          <p:nvPr/>
        </p:nvGrpSpPr>
        <p:grpSpPr bwMode="auto">
          <a:xfrm>
            <a:off x="6339408" y="3189901"/>
            <a:ext cx="1320819" cy="116196"/>
            <a:chOff x="893" y="1880"/>
            <a:chExt cx="909" cy="97"/>
          </a:xfrm>
        </p:grpSpPr>
        <p:sp>
          <p:nvSpPr>
            <p:cNvPr id="126" name="Line 34"/>
            <p:cNvSpPr>
              <a:spLocks noChangeShapeType="1"/>
            </p:cNvSpPr>
            <p:nvPr/>
          </p:nvSpPr>
          <p:spPr bwMode="auto">
            <a:xfrm>
              <a:off x="893" y="1880"/>
              <a:ext cx="90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000"/>
            </a:p>
          </p:txBody>
        </p:sp>
        <p:sp>
          <p:nvSpPr>
            <p:cNvPr id="127" name="Line 35"/>
            <p:cNvSpPr>
              <a:spLocks noChangeShapeType="1"/>
            </p:cNvSpPr>
            <p:nvPr/>
          </p:nvSpPr>
          <p:spPr bwMode="auto">
            <a:xfrm>
              <a:off x="896" y="1977"/>
              <a:ext cx="800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000"/>
            </a:p>
          </p:txBody>
        </p:sp>
      </p:grpSp>
      <p:sp>
        <p:nvSpPr>
          <p:cNvPr id="88" name="Freeform 36"/>
          <p:cNvSpPr>
            <a:spLocks/>
          </p:cNvSpPr>
          <p:nvPr/>
        </p:nvSpPr>
        <p:spPr bwMode="auto">
          <a:xfrm>
            <a:off x="7609819" y="2588417"/>
            <a:ext cx="1050888" cy="48700"/>
          </a:xfrm>
          <a:custGeom>
            <a:avLst/>
            <a:gdLst>
              <a:gd name="T0" fmla="*/ 0 w 1230"/>
              <a:gd name="T1" fmla="*/ 105847147 h 57"/>
              <a:gd name="T2" fmla="*/ 0 w 1230"/>
              <a:gd name="T3" fmla="*/ 0 h 57"/>
              <a:gd name="T4" fmla="*/ 2147483647 w 1230"/>
              <a:gd name="T5" fmla="*/ 0 h 57"/>
              <a:gd name="T6" fmla="*/ 2147483647 w 1230"/>
              <a:gd name="T7" fmla="*/ 143650494 h 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30" h="57">
                <a:moveTo>
                  <a:pt x="0" y="42"/>
                </a:moveTo>
                <a:lnTo>
                  <a:pt x="0" y="0"/>
                </a:lnTo>
                <a:lnTo>
                  <a:pt x="1230" y="0"/>
                </a:lnTo>
                <a:lnTo>
                  <a:pt x="1230" y="57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000"/>
          </a:p>
        </p:txBody>
      </p:sp>
      <p:sp>
        <p:nvSpPr>
          <p:cNvPr id="89" name="Freeform 37"/>
          <p:cNvSpPr>
            <a:spLocks/>
          </p:cNvSpPr>
          <p:nvPr/>
        </p:nvSpPr>
        <p:spPr bwMode="auto">
          <a:xfrm>
            <a:off x="7612382" y="3780279"/>
            <a:ext cx="1071393" cy="66642"/>
          </a:xfrm>
          <a:custGeom>
            <a:avLst/>
            <a:gdLst>
              <a:gd name="T0" fmla="*/ 7561263 w 1254"/>
              <a:gd name="T1" fmla="*/ 0 h 78"/>
              <a:gd name="T2" fmla="*/ 0 w 1254"/>
              <a:gd name="T3" fmla="*/ 196572188 h 78"/>
              <a:gd name="T4" fmla="*/ 2147483647 w 1254"/>
              <a:gd name="T5" fmla="*/ 196572188 h 78"/>
              <a:gd name="T6" fmla="*/ 2147483647 w 1254"/>
              <a:gd name="T7" fmla="*/ 15120938 h 7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4" h="78">
                <a:moveTo>
                  <a:pt x="3" y="0"/>
                </a:moveTo>
                <a:lnTo>
                  <a:pt x="0" y="78"/>
                </a:lnTo>
                <a:lnTo>
                  <a:pt x="1254" y="78"/>
                </a:lnTo>
                <a:lnTo>
                  <a:pt x="1254" y="6"/>
                </a:ln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000"/>
          </a:p>
        </p:txBody>
      </p:sp>
      <p:sp>
        <p:nvSpPr>
          <p:cNvPr id="90" name="Text Box 45"/>
          <p:cNvSpPr txBox="1">
            <a:spLocks noChangeArrowheads="1"/>
          </p:cNvSpPr>
          <p:nvPr/>
        </p:nvSpPr>
        <p:spPr bwMode="auto">
          <a:xfrm>
            <a:off x="7834521" y="3259960"/>
            <a:ext cx="184731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865188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865188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800"/>
          </a:p>
        </p:txBody>
      </p:sp>
      <p:sp>
        <p:nvSpPr>
          <p:cNvPr id="91" name="Line 46"/>
          <p:cNvSpPr>
            <a:spLocks noChangeShapeType="1"/>
          </p:cNvSpPr>
          <p:nvPr/>
        </p:nvSpPr>
        <p:spPr bwMode="auto">
          <a:xfrm>
            <a:off x="7650829" y="3187338"/>
            <a:ext cx="416083" cy="0"/>
          </a:xfrm>
          <a:prstGeom prst="line">
            <a:avLst/>
          </a:prstGeom>
          <a:noFill/>
          <a:ln w="12700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000"/>
          </a:p>
        </p:txBody>
      </p:sp>
      <p:sp>
        <p:nvSpPr>
          <p:cNvPr id="92" name="Oval 56"/>
          <p:cNvSpPr>
            <a:spLocks noChangeArrowheads="1"/>
          </p:cNvSpPr>
          <p:nvPr/>
        </p:nvSpPr>
        <p:spPr bwMode="auto">
          <a:xfrm>
            <a:off x="6903915" y="2789197"/>
            <a:ext cx="147808" cy="871468"/>
          </a:xfrm>
          <a:prstGeom prst="ellipse">
            <a:avLst/>
          </a:prstGeom>
          <a:solidFill>
            <a:srgbClr val="FFFF00">
              <a:alpha val="3803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800"/>
          </a:p>
        </p:txBody>
      </p:sp>
      <p:sp>
        <p:nvSpPr>
          <p:cNvPr id="93" name="Line 46"/>
          <p:cNvSpPr>
            <a:spLocks noChangeShapeType="1"/>
          </p:cNvSpPr>
          <p:nvPr/>
        </p:nvSpPr>
        <p:spPr bwMode="auto">
          <a:xfrm>
            <a:off x="7486788" y="3305243"/>
            <a:ext cx="586959" cy="854"/>
          </a:xfrm>
          <a:prstGeom prst="line">
            <a:avLst/>
          </a:prstGeom>
          <a:noFill/>
          <a:ln w="12700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1000"/>
          </a:p>
        </p:txBody>
      </p:sp>
      <p:grpSp>
        <p:nvGrpSpPr>
          <p:cNvPr id="94" name="Group 93"/>
          <p:cNvGrpSpPr/>
          <p:nvPr/>
        </p:nvGrpSpPr>
        <p:grpSpPr>
          <a:xfrm>
            <a:off x="7506350" y="2637117"/>
            <a:ext cx="226411" cy="1149997"/>
            <a:chOff x="6091889" y="2724183"/>
            <a:chExt cx="420688" cy="2200276"/>
          </a:xfrm>
        </p:grpSpPr>
        <p:grpSp>
          <p:nvGrpSpPr>
            <p:cNvPr id="101" name="Group 100"/>
            <p:cNvGrpSpPr/>
            <p:nvPr/>
          </p:nvGrpSpPr>
          <p:grpSpPr>
            <a:xfrm>
              <a:off x="6125227" y="2724183"/>
              <a:ext cx="354013" cy="2200276"/>
              <a:chOff x="6223415" y="2846388"/>
              <a:chExt cx="354013" cy="2119312"/>
            </a:xfrm>
          </p:grpSpPr>
          <p:sp>
            <p:nvSpPr>
              <p:cNvPr id="121" name="Line 39"/>
              <p:cNvSpPr>
                <a:spLocks noChangeShapeType="1"/>
              </p:cNvSpPr>
              <p:nvPr/>
            </p:nvSpPr>
            <p:spPr bwMode="auto">
              <a:xfrm>
                <a:off x="6311918" y="2990419"/>
                <a:ext cx="0" cy="181815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22" name="Line 40"/>
              <p:cNvSpPr>
                <a:spLocks noChangeShapeType="1"/>
              </p:cNvSpPr>
              <p:nvPr/>
            </p:nvSpPr>
            <p:spPr bwMode="auto">
              <a:xfrm>
                <a:off x="6400421" y="2846388"/>
                <a:ext cx="0" cy="2119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23" name="Line 41"/>
              <p:cNvSpPr>
                <a:spLocks noChangeShapeType="1"/>
              </p:cNvSpPr>
              <p:nvPr/>
            </p:nvSpPr>
            <p:spPr bwMode="auto">
              <a:xfrm>
                <a:off x="6488924" y="2990419"/>
                <a:ext cx="0" cy="181176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24" name="Line 42"/>
              <p:cNvSpPr>
                <a:spLocks noChangeShapeType="1"/>
              </p:cNvSpPr>
              <p:nvPr/>
            </p:nvSpPr>
            <p:spPr bwMode="auto">
              <a:xfrm>
                <a:off x="6577428" y="3282222"/>
                <a:ext cx="0" cy="125886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25" name="Line 43"/>
              <p:cNvSpPr>
                <a:spLocks noChangeShapeType="1"/>
              </p:cNvSpPr>
              <p:nvPr/>
            </p:nvSpPr>
            <p:spPr bwMode="auto">
              <a:xfrm>
                <a:off x="6223415" y="3343949"/>
                <a:ext cx="0" cy="116347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6091889" y="2843246"/>
              <a:ext cx="420688" cy="1962150"/>
              <a:chOff x="7221945" y="3055463"/>
              <a:chExt cx="420688" cy="1962150"/>
            </a:xfrm>
          </p:grpSpPr>
          <p:sp>
            <p:nvSpPr>
              <p:cNvPr id="103" name="Line 58"/>
              <p:cNvSpPr>
                <a:spLocks noChangeShapeType="1"/>
              </p:cNvSpPr>
              <p:nvPr/>
            </p:nvSpPr>
            <p:spPr bwMode="auto">
              <a:xfrm>
                <a:off x="7307670" y="3170884"/>
                <a:ext cx="2635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04" name="Line 59"/>
              <p:cNvSpPr>
                <a:spLocks noChangeShapeType="1"/>
              </p:cNvSpPr>
              <p:nvPr/>
            </p:nvSpPr>
            <p:spPr bwMode="auto">
              <a:xfrm>
                <a:off x="7345770" y="3055463"/>
                <a:ext cx="17303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05" name="Line 60"/>
              <p:cNvSpPr>
                <a:spLocks noChangeShapeType="1"/>
              </p:cNvSpPr>
              <p:nvPr/>
            </p:nvSpPr>
            <p:spPr bwMode="auto">
              <a:xfrm>
                <a:off x="7288620" y="3286305"/>
                <a:ext cx="30162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06" name="Line 61"/>
              <p:cNvSpPr>
                <a:spLocks noChangeShapeType="1"/>
              </p:cNvSpPr>
              <p:nvPr/>
            </p:nvSpPr>
            <p:spPr bwMode="auto">
              <a:xfrm>
                <a:off x="7240995" y="3517147"/>
                <a:ext cx="36830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07" name="Line 62"/>
              <p:cNvSpPr>
                <a:spLocks noChangeShapeType="1"/>
              </p:cNvSpPr>
              <p:nvPr/>
            </p:nvSpPr>
            <p:spPr bwMode="auto">
              <a:xfrm>
                <a:off x="7260045" y="3401726"/>
                <a:ext cx="3444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08" name="Line 63"/>
              <p:cNvSpPr>
                <a:spLocks noChangeShapeType="1"/>
              </p:cNvSpPr>
              <p:nvPr/>
            </p:nvSpPr>
            <p:spPr bwMode="auto">
              <a:xfrm>
                <a:off x="7221945" y="3632568"/>
                <a:ext cx="4111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09" name="Line 64"/>
              <p:cNvSpPr>
                <a:spLocks noChangeShapeType="1"/>
              </p:cNvSpPr>
              <p:nvPr/>
            </p:nvSpPr>
            <p:spPr bwMode="auto">
              <a:xfrm>
                <a:off x="7226708" y="3747989"/>
                <a:ext cx="4111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0" name="Line 65"/>
              <p:cNvSpPr>
                <a:spLocks noChangeShapeType="1"/>
              </p:cNvSpPr>
              <p:nvPr/>
            </p:nvSpPr>
            <p:spPr bwMode="auto">
              <a:xfrm>
                <a:off x="7231470" y="3863410"/>
                <a:ext cx="4111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1" name="Line 66"/>
              <p:cNvSpPr>
                <a:spLocks noChangeShapeType="1"/>
              </p:cNvSpPr>
              <p:nvPr/>
            </p:nvSpPr>
            <p:spPr bwMode="auto">
              <a:xfrm>
                <a:off x="7231470" y="3978831"/>
                <a:ext cx="4111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2" name="Line 67"/>
              <p:cNvSpPr>
                <a:spLocks noChangeShapeType="1"/>
              </p:cNvSpPr>
              <p:nvPr/>
            </p:nvSpPr>
            <p:spPr bwMode="auto">
              <a:xfrm>
                <a:off x="7231470" y="4094252"/>
                <a:ext cx="4111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3" name="Line 68"/>
              <p:cNvSpPr>
                <a:spLocks noChangeShapeType="1"/>
              </p:cNvSpPr>
              <p:nvPr/>
            </p:nvSpPr>
            <p:spPr bwMode="auto">
              <a:xfrm>
                <a:off x="7231470" y="4209673"/>
                <a:ext cx="4111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4" name="Line 69"/>
              <p:cNvSpPr>
                <a:spLocks noChangeShapeType="1"/>
              </p:cNvSpPr>
              <p:nvPr/>
            </p:nvSpPr>
            <p:spPr bwMode="auto">
              <a:xfrm>
                <a:off x="7226708" y="4325094"/>
                <a:ext cx="4111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5" name="Line 70"/>
              <p:cNvSpPr>
                <a:spLocks noChangeShapeType="1"/>
              </p:cNvSpPr>
              <p:nvPr/>
            </p:nvSpPr>
            <p:spPr bwMode="auto">
              <a:xfrm>
                <a:off x="7226708" y="4440515"/>
                <a:ext cx="41116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6" name="Line 71"/>
              <p:cNvSpPr>
                <a:spLocks noChangeShapeType="1"/>
              </p:cNvSpPr>
              <p:nvPr/>
            </p:nvSpPr>
            <p:spPr bwMode="auto">
              <a:xfrm>
                <a:off x="7240995" y="4555936"/>
                <a:ext cx="38258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7" name="Line 72"/>
              <p:cNvSpPr>
                <a:spLocks noChangeShapeType="1"/>
              </p:cNvSpPr>
              <p:nvPr/>
            </p:nvSpPr>
            <p:spPr bwMode="auto">
              <a:xfrm>
                <a:off x="7269570" y="4671357"/>
                <a:ext cx="32543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8" name="Line 73"/>
              <p:cNvSpPr>
                <a:spLocks noChangeShapeType="1"/>
              </p:cNvSpPr>
              <p:nvPr/>
            </p:nvSpPr>
            <p:spPr bwMode="auto">
              <a:xfrm>
                <a:off x="7288620" y="4786778"/>
                <a:ext cx="287338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19" name="Line 74"/>
              <p:cNvSpPr>
                <a:spLocks noChangeShapeType="1"/>
              </p:cNvSpPr>
              <p:nvPr/>
            </p:nvSpPr>
            <p:spPr bwMode="auto">
              <a:xfrm>
                <a:off x="7317195" y="4902199"/>
                <a:ext cx="239713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  <p:sp>
            <p:nvSpPr>
              <p:cNvPr id="120" name="Line 75"/>
              <p:cNvSpPr>
                <a:spLocks noChangeShapeType="1"/>
              </p:cNvSpPr>
              <p:nvPr/>
            </p:nvSpPr>
            <p:spPr bwMode="auto">
              <a:xfrm>
                <a:off x="7350533" y="5017613"/>
                <a:ext cx="1682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1000"/>
              </a:p>
            </p:txBody>
          </p:sp>
        </p:grpSp>
      </p:grpSp>
      <p:sp>
        <p:nvSpPr>
          <p:cNvPr id="95" name="Oval 14"/>
          <p:cNvSpPr>
            <a:spLocks noChangeArrowheads="1"/>
          </p:cNvSpPr>
          <p:nvPr/>
        </p:nvSpPr>
        <p:spPr bwMode="auto">
          <a:xfrm>
            <a:off x="7497895" y="2627719"/>
            <a:ext cx="235809" cy="1153414"/>
          </a:xfrm>
          <a:prstGeom prst="ellipse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sz="800"/>
          </a:p>
        </p:txBody>
      </p:sp>
      <p:grpSp>
        <p:nvGrpSpPr>
          <p:cNvPr id="96" name="Group 95"/>
          <p:cNvGrpSpPr/>
          <p:nvPr/>
        </p:nvGrpSpPr>
        <p:grpSpPr>
          <a:xfrm>
            <a:off x="6261822" y="3212115"/>
            <a:ext cx="180257" cy="180257"/>
            <a:chOff x="244895" y="4916181"/>
            <a:chExt cx="334930" cy="334930"/>
          </a:xfrm>
        </p:grpSpPr>
        <p:cxnSp>
          <p:nvCxnSpPr>
            <p:cNvPr id="97" name="Straight Arrow Connector 96"/>
            <p:cNvCxnSpPr/>
            <p:nvPr/>
          </p:nvCxnSpPr>
          <p:spPr>
            <a:xfrm>
              <a:off x="412360" y="4916181"/>
              <a:ext cx="0" cy="334930"/>
            </a:xfrm>
            <a:prstGeom prst="straightConnector1">
              <a:avLst/>
            </a:prstGeom>
            <a:ln w="6350">
              <a:solidFill>
                <a:schemeClr val="accent6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rot="5400000">
              <a:off x="412360" y="4916181"/>
              <a:ext cx="0" cy="334930"/>
            </a:xfrm>
            <a:prstGeom prst="straightConnector1">
              <a:avLst/>
            </a:prstGeom>
            <a:ln w="6350">
              <a:solidFill>
                <a:schemeClr val="accent6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2700000">
              <a:off x="412360" y="4916181"/>
              <a:ext cx="0" cy="334930"/>
            </a:xfrm>
            <a:prstGeom prst="straightConnector1">
              <a:avLst/>
            </a:prstGeom>
            <a:ln w="6350">
              <a:solidFill>
                <a:schemeClr val="accent6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rot="-2700000">
              <a:off x="412360" y="4916181"/>
              <a:ext cx="0" cy="334930"/>
            </a:xfrm>
            <a:prstGeom prst="straightConnector1">
              <a:avLst/>
            </a:prstGeom>
            <a:ln w="6350">
              <a:solidFill>
                <a:schemeClr val="accent6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270" y="4465935"/>
            <a:ext cx="1580518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0" y="5195630"/>
            <a:ext cx="1582301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TextBox 127"/>
          <p:cNvSpPr txBox="1"/>
          <p:nvPr/>
        </p:nvSpPr>
        <p:spPr>
          <a:xfrm>
            <a:off x="4111140" y="2520120"/>
            <a:ext cx="21122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Fast-switching 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liquid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crystal</a:t>
            </a:r>
          </a:p>
          <a:p>
            <a:r>
              <a:rPr lang="en-US" sz="12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(camera sensor up to 70 fps)</a:t>
            </a: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Filtering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 Parallel and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Crossed reflection</a:t>
            </a:r>
            <a:endParaRPr lang="en-US" sz="1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Polarization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difference/degree imaging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 video rate</a:t>
            </a: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93" y="1606394"/>
            <a:ext cx="2852927" cy="15277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6185011" y="2309260"/>
            <a:ext cx="2995590" cy="1811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Polarization cameras</a:t>
            </a:r>
            <a:endParaRPr lang="en-US" sz="2800" i="1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106680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3500" b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SALSA</a:t>
            </a:r>
            <a:endParaRPr lang="en-US" sz="2800" b="1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600" i="1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Full Stokes polarization camera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807113"/>
              </p:ext>
            </p:extLst>
          </p:nvPr>
        </p:nvGraphicFramePr>
        <p:xfrm>
          <a:off x="152400" y="3352800"/>
          <a:ext cx="2438400" cy="2103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"/>
                <a:gridCol w="1219200"/>
              </a:tblGrid>
              <a:tr h="215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Size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100 x 80 x 80 mm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Weight 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700 g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Spectral bandwidth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520-550 nm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Custom in VIS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Resolution (px)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1024 x 1024</a:t>
                      </a: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/>
                      </a:r>
                      <a:b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9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/>
                      </a:r>
                      <a:br>
                        <a:rPr 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</a:b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1920 x 1080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Frame Rate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to 20 fps</a:t>
                      </a:r>
                      <a:endParaRPr lang="en-US" sz="105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Bit depth</a:t>
                      </a:r>
                      <a:endParaRPr 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to 12 bits</a:t>
                      </a:r>
                      <a:endParaRPr lang="en-US" sz="6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Salsa camera full stokes polariz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413001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3381445" y="4389125"/>
            <a:ext cx="5799154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81445" y="4389125"/>
            <a:ext cx="2957185" cy="2079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072735" y="2040425"/>
            <a:ext cx="5107865" cy="20798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072735" y="2040425"/>
            <a:ext cx="5107865" cy="373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Technology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338631" y="4389124"/>
            <a:ext cx="284196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3458255" y="4483957"/>
            <a:ext cx="2743200" cy="1902228"/>
            <a:chOff x="6148942" y="4139903"/>
            <a:chExt cx="2799709" cy="1941413"/>
          </a:xfrm>
          <a:effectLst>
            <a:outerShdw blurRad="38100" dist="63500" dir="13200000" sx="99000" sy="99000" algn="br" rotWithShape="0">
              <a:prstClr val="black">
                <a:alpha val="13000"/>
              </a:prstClr>
            </a:outerShdw>
          </a:effectLst>
        </p:grpSpPr>
        <p:pic>
          <p:nvPicPr>
            <p:cNvPr id="11" name="Picture 25" descr="C:\Users\Paco Tortilla\Desktop\SALSA 2\Image PNG for website and brochures\Rayban+3D\S1_col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13"/>
            <a:stretch/>
          </p:blipFill>
          <p:spPr bwMode="auto">
            <a:xfrm>
              <a:off x="7577052" y="4165121"/>
              <a:ext cx="1370070" cy="9560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6" descr="C:\Users\Paco Tortilla\Desktop\SALSA 2\Image PNG for website and brochures\Rayban+3D\S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48942" y="4165120"/>
              <a:ext cx="1371600" cy="9421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7" descr="C:\Users\Paco Tortilla\Desktop\SALSA 2\Image PNG for website and brochures\Rayban+3D\S2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13"/>
            <a:stretch/>
          </p:blipFill>
          <p:spPr bwMode="auto">
            <a:xfrm>
              <a:off x="6148942" y="5139208"/>
              <a:ext cx="1371600" cy="9392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8" descr="C:\Users\Paco Tortilla\Desktop\SALSA 2\Image PNG for website and brochures\Rayban+3D\S3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313"/>
            <a:stretch/>
          </p:blipFill>
          <p:spPr bwMode="auto">
            <a:xfrm>
              <a:off x="7577051" y="5139208"/>
              <a:ext cx="1371600" cy="9421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6370100" y="4139903"/>
              <a:ext cx="9292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US" sz="2000" b="1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  <a:cs typeface="Calibri" pitchFamily="34" charset="0"/>
                </a:rPr>
                <a:t>0</a:t>
              </a:r>
              <a:endPara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687593" y="4156853"/>
              <a:ext cx="1150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59484" y="5139208"/>
              <a:ext cx="1150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2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87593" y="5139208"/>
              <a:ext cx="1150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US" sz="2000" b="1" baseline="-250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6506086" y="2620962"/>
            <a:ext cx="2286000" cy="1422518"/>
            <a:chOff x="813944" y="3124935"/>
            <a:chExt cx="3102177" cy="1930404"/>
          </a:xfrm>
        </p:grpSpPr>
        <p:grpSp>
          <p:nvGrpSpPr>
            <p:cNvPr id="53" name="Group 52"/>
            <p:cNvGrpSpPr/>
            <p:nvPr/>
          </p:nvGrpSpPr>
          <p:grpSpPr>
            <a:xfrm>
              <a:off x="813944" y="3124935"/>
              <a:ext cx="3102177" cy="1512816"/>
              <a:chOff x="3776662" y="4999233"/>
              <a:chExt cx="2203450" cy="1074542"/>
            </a:xfrm>
          </p:grpSpPr>
          <p:sp>
            <p:nvSpPr>
              <p:cNvPr id="67" name="Line 61"/>
              <p:cNvSpPr>
                <a:spLocks noChangeShapeType="1"/>
              </p:cNvSpPr>
              <p:nvPr/>
            </p:nvSpPr>
            <p:spPr bwMode="auto">
              <a:xfrm flipV="1">
                <a:off x="4826677" y="5559425"/>
                <a:ext cx="488270" cy="79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8" name="Line 62"/>
              <p:cNvSpPr>
                <a:spLocks noChangeShapeType="1"/>
              </p:cNvSpPr>
              <p:nvPr/>
            </p:nvSpPr>
            <p:spPr bwMode="auto">
              <a:xfrm>
                <a:off x="4286251" y="5559425"/>
                <a:ext cx="403072" cy="79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9" name="Line 63"/>
              <p:cNvSpPr>
                <a:spLocks noChangeShapeType="1"/>
              </p:cNvSpPr>
              <p:nvPr/>
            </p:nvSpPr>
            <p:spPr bwMode="auto">
              <a:xfrm>
                <a:off x="3776662" y="5559425"/>
                <a:ext cx="34290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none" w="lg" len="lg"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grpSp>
            <p:nvGrpSpPr>
              <p:cNvPr id="56" name="Group 19"/>
              <p:cNvGrpSpPr>
                <a:grpSpLocks/>
              </p:cNvGrpSpPr>
              <p:nvPr/>
            </p:nvGrpSpPr>
            <p:grpSpPr bwMode="auto">
              <a:xfrm>
                <a:off x="3790950" y="5294313"/>
                <a:ext cx="185737" cy="531812"/>
                <a:chOff x="1128" y="1704"/>
                <a:chExt cx="336" cy="1104"/>
              </a:xfrm>
            </p:grpSpPr>
            <p:sp>
              <p:nvSpPr>
                <p:cNvPr id="92" name="Line 20"/>
                <p:cNvSpPr>
                  <a:spLocks noChangeShapeType="1"/>
                </p:cNvSpPr>
                <p:nvPr/>
              </p:nvSpPr>
              <p:spPr bwMode="auto">
                <a:xfrm>
                  <a:off x="1170" y="1896"/>
                  <a:ext cx="240" cy="768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3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1146" y="2023"/>
                  <a:ext cx="284" cy="49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4" name="Line 22"/>
                <p:cNvSpPr>
                  <a:spLocks noChangeShapeType="1"/>
                </p:cNvSpPr>
                <p:nvPr/>
              </p:nvSpPr>
              <p:spPr bwMode="auto">
                <a:xfrm>
                  <a:off x="1128" y="2196"/>
                  <a:ext cx="336" cy="144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5" name="Line 23"/>
                <p:cNvSpPr>
                  <a:spLocks noChangeShapeType="1"/>
                </p:cNvSpPr>
                <p:nvPr/>
              </p:nvSpPr>
              <p:spPr bwMode="auto">
                <a:xfrm>
                  <a:off x="1296" y="1704"/>
                  <a:ext cx="0" cy="1104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57" name="Group 24"/>
              <p:cNvGrpSpPr>
                <a:grpSpLocks/>
              </p:cNvGrpSpPr>
              <p:nvPr/>
            </p:nvGrpSpPr>
            <p:grpSpPr bwMode="auto">
              <a:xfrm>
                <a:off x="4317915" y="5294313"/>
                <a:ext cx="216693" cy="531812"/>
                <a:chOff x="990" y="1704"/>
                <a:chExt cx="392" cy="1104"/>
              </a:xfrm>
            </p:grpSpPr>
            <p:sp>
              <p:nvSpPr>
                <p:cNvPr id="88" name="Line 25"/>
                <p:cNvSpPr>
                  <a:spLocks noChangeShapeType="1"/>
                </p:cNvSpPr>
                <p:nvPr/>
              </p:nvSpPr>
              <p:spPr bwMode="auto">
                <a:xfrm>
                  <a:off x="1014" y="1896"/>
                  <a:ext cx="240" cy="768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9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990" y="2023"/>
                  <a:ext cx="284" cy="49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0" name="Line 27"/>
                <p:cNvSpPr>
                  <a:spLocks noChangeShapeType="1"/>
                </p:cNvSpPr>
                <p:nvPr/>
              </p:nvSpPr>
              <p:spPr bwMode="auto">
                <a:xfrm>
                  <a:off x="1140" y="2256"/>
                  <a:ext cx="242" cy="144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1" name="Line 28"/>
                <p:cNvSpPr>
                  <a:spLocks noChangeShapeType="1"/>
                </p:cNvSpPr>
                <p:nvPr/>
              </p:nvSpPr>
              <p:spPr bwMode="auto">
                <a:xfrm>
                  <a:off x="1140" y="1704"/>
                  <a:ext cx="0" cy="1104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58" name="Group 29"/>
              <p:cNvGrpSpPr>
                <a:grpSpLocks/>
              </p:cNvGrpSpPr>
              <p:nvPr/>
            </p:nvGrpSpPr>
            <p:grpSpPr bwMode="auto">
              <a:xfrm>
                <a:off x="4997450" y="5294313"/>
                <a:ext cx="185737" cy="531812"/>
                <a:chOff x="1128" y="1704"/>
                <a:chExt cx="336" cy="1104"/>
              </a:xfrm>
            </p:grpSpPr>
            <p:sp>
              <p:nvSpPr>
                <p:cNvPr id="84" name="Line 30"/>
                <p:cNvSpPr>
                  <a:spLocks noChangeShapeType="1"/>
                </p:cNvSpPr>
                <p:nvPr/>
              </p:nvSpPr>
              <p:spPr bwMode="auto">
                <a:xfrm>
                  <a:off x="1170" y="1896"/>
                  <a:ext cx="240" cy="768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1146" y="2023"/>
                  <a:ext cx="284" cy="49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6" name="Line 32"/>
                <p:cNvSpPr>
                  <a:spLocks noChangeShapeType="1"/>
                </p:cNvSpPr>
                <p:nvPr/>
              </p:nvSpPr>
              <p:spPr bwMode="auto">
                <a:xfrm>
                  <a:off x="1128" y="2180"/>
                  <a:ext cx="336" cy="144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7" name="Line 33"/>
                <p:cNvSpPr>
                  <a:spLocks noChangeShapeType="1"/>
                </p:cNvSpPr>
                <p:nvPr/>
              </p:nvSpPr>
              <p:spPr bwMode="auto">
                <a:xfrm>
                  <a:off x="1296" y="1704"/>
                  <a:ext cx="0" cy="1104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59" name="Group 34"/>
              <p:cNvGrpSpPr>
                <a:grpSpLocks/>
              </p:cNvGrpSpPr>
              <p:nvPr/>
            </p:nvGrpSpPr>
            <p:grpSpPr bwMode="auto">
              <a:xfrm>
                <a:off x="5557837" y="5294313"/>
                <a:ext cx="185737" cy="531812"/>
                <a:chOff x="1128" y="1704"/>
                <a:chExt cx="336" cy="1104"/>
              </a:xfrm>
            </p:grpSpPr>
            <p:sp>
              <p:nvSpPr>
                <p:cNvPr id="80" name="Line 35"/>
                <p:cNvSpPr>
                  <a:spLocks noChangeShapeType="1"/>
                </p:cNvSpPr>
                <p:nvPr/>
              </p:nvSpPr>
              <p:spPr bwMode="auto">
                <a:xfrm>
                  <a:off x="1170" y="1896"/>
                  <a:ext cx="240" cy="768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146" y="2023"/>
                  <a:ext cx="284" cy="497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2" name="Line 37"/>
                <p:cNvSpPr>
                  <a:spLocks noChangeShapeType="1"/>
                </p:cNvSpPr>
                <p:nvPr/>
              </p:nvSpPr>
              <p:spPr bwMode="auto">
                <a:xfrm>
                  <a:off x="1128" y="2180"/>
                  <a:ext cx="336" cy="144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3" name="Line 38"/>
                <p:cNvSpPr>
                  <a:spLocks noChangeShapeType="1"/>
                </p:cNvSpPr>
                <p:nvPr/>
              </p:nvSpPr>
              <p:spPr bwMode="auto">
                <a:xfrm>
                  <a:off x="1296" y="1704"/>
                  <a:ext cx="0" cy="1104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60" name="Group 43"/>
              <p:cNvGrpSpPr>
                <a:grpSpLocks/>
              </p:cNvGrpSpPr>
              <p:nvPr/>
            </p:nvGrpSpPr>
            <p:grpSpPr bwMode="auto">
              <a:xfrm>
                <a:off x="4534579" y="4999233"/>
                <a:ext cx="292099" cy="1062036"/>
                <a:chOff x="1122" y="1667"/>
                <a:chExt cx="336" cy="1104"/>
              </a:xfrm>
            </p:grpSpPr>
            <p:sp>
              <p:nvSpPr>
                <p:cNvPr id="77" name="Oval 44"/>
                <p:cNvSpPr>
                  <a:spLocks noChangeArrowheads="1"/>
                </p:cNvSpPr>
                <p:nvPr/>
              </p:nvSpPr>
              <p:spPr bwMode="auto">
                <a:xfrm>
                  <a:off x="1122" y="1667"/>
                  <a:ext cx="336" cy="1104"/>
                </a:xfrm>
                <a:prstGeom prst="ellipse">
                  <a:avLst/>
                </a:prstGeom>
                <a:solidFill>
                  <a:srgbClr val="CC3300">
                    <a:alpha val="12000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78" name="Line 45"/>
                <p:cNvSpPr>
                  <a:spLocks noChangeShapeType="1"/>
                </p:cNvSpPr>
                <p:nvPr/>
              </p:nvSpPr>
              <p:spPr bwMode="auto">
                <a:xfrm>
                  <a:off x="1298" y="1667"/>
                  <a:ext cx="4" cy="10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9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158" y="2021"/>
                  <a:ext cx="284" cy="49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62" name="Group 47"/>
              <p:cNvGrpSpPr>
                <a:grpSpLocks/>
              </p:cNvGrpSpPr>
              <p:nvPr/>
            </p:nvGrpSpPr>
            <p:grpSpPr bwMode="auto">
              <a:xfrm>
                <a:off x="5191125" y="5011738"/>
                <a:ext cx="290512" cy="1062037"/>
                <a:chOff x="3264" y="1680"/>
                <a:chExt cx="336" cy="1104"/>
              </a:xfrm>
            </p:grpSpPr>
            <p:sp>
              <p:nvSpPr>
                <p:cNvPr id="70" name="Oval 48"/>
                <p:cNvSpPr>
                  <a:spLocks noChangeArrowheads="1"/>
                </p:cNvSpPr>
                <p:nvPr/>
              </p:nvSpPr>
              <p:spPr bwMode="auto">
                <a:xfrm>
                  <a:off x="3264" y="1680"/>
                  <a:ext cx="336" cy="1104"/>
                </a:xfrm>
                <a:prstGeom prst="ellipse">
                  <a:avLst/>
                </a:prstGeom>
                <a:solidFill>
                  <a:srgbClr val="333399">
                    <a:alpha val="53000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200"/>
                </a:p>
              </p:txBody>
            </p:sp>
            <p:sp>
              <p:nvSpPr>
                <p:cNvPr id="71" name="Line 49"/>
                <p:cNvSpPr>
                  <a:spLocks noChangeShapeType="1"/>
                </p:cNvSpPr>
                <p:nvPr/>
              </p:nvSpPr>
              <p:spPr bwMode="auto">
                <a:xfrm>
                  <a:off x="3407" y="1680"/>
                  <a:ext cx="1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2" name="Line 50"/>
                <p:cNvSpPr>
                  <a:spLocks noChangeShapeType="1"/>
                </p:cNvSpPr>
                <p:nvPr/>
              </p:nvSpPr>
              <p:spPr bwMode="auto">
                <a:xfrm>
                  <a:off x="3456" y="1680"/>
                  <a:ext cx="0" cy="11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3" name="Line 51"/>
                <p:cNvSpPr>
                  <a:spLocks noChangeShapeType="1"/>
                </p:cNvSpPr>
                <p:nvPr/>
              </p:nvSpPr>
              <p:spPr bwMode="auto">
                <a:xfrm>
                  <a:off x="3504" y="1726"/>
                  <a:ext cx="0" cy="10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4" name="Line 52"/>
                <p:cNvSpPr>
                  <a:spLocks noChangeShapeType="1"/>
                </p:cNvSpPr>
                <p:nvPr/>
              </p:nvSpPr>
              <p:spPr bwMode="auto">
                <a:xfrm>
                  <a:off x="3552" y="1856"/>
                  <a:ext cx="0" cy="7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5" name="Line 53"/>
                <p:cNvSpPr>
                  <a:spLocks noChangeShapeType="1"/>
                </p:cNvSpPr>
                <p:nvPr/>
              </p:nvSpPr>
              <p:spPr bwMode="auto">
                <a:xfrm>
                  <a:off x="3360" y="1746"/>
                  <a:ext cx="0" cy="9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6" name="Line 54"/>
                <p:cNvSpPr>
                  <a:spLocks noChangeShapeType="1"/>
                </p:cNvSpPr>
                <p:nvPr/>
              </p:nvSpPr>
              <p:spPr bwMode="auto">
                <a:xfrm>
                  <a:off x="3312" y="1868"/>
                  <a:ext cx="0" cy="7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sp>
            <p:nvSpPr>
              <p:cNvPr id="63" name="Oval 56"/>
              <p:cNvSpPr>
                <a:spLocks noChangeArrowheads="1"/>
              </p:cNvSpPr>
              <p:nvPr/>
            </p:nvSpPr>
            <p:spPr bwMode="auto">
              <a:xfrm>
                <a:off x="3984625" y="5011738"/>
                <a:ext cx="290512" cy="1062037"/>
              </a:xfrm>
              <a:prstGeom prst="ellipse">
                <a:avLst/>
              </a:prstGeom>
              <a:solidFill>
                <a:srgbClr val="CCFFCC">
                  <a:alpha val="50000"/>
                </a:srgb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200"/>
              </a:p>
            </p:txBody>
          </p:sp>
          <p:sp>
            <p:nvSpPr>
              <p:cNvPr id="64" name="Line 57"/>
              <p:cNvSpPr>
                <a:spLocks noChangeShapeType="1"/>
              </p:cNvSpPr>
              <p:nvPr/>
            </p:nvSpPr>
            <p:spPr bwMode="auto">
              <a:xfrm>
                <a:off x="4122737" y="5011738"/>
                <a:ext cx="7144" cy="10620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5" name="Line 58"/>
              <p:cNvSpPr>
                <a:spLocks noChangeShapeType="1"/>
              </p:cNvSpPr>
              <p:nvPr/>
            </p:nvSpPr>
            <p:spPr bwMode="auto">
              <a:xfrm flipV="1">
                <a:off x="4000500" y="5318125"/>
                <a:ext cx="244475" cy="4778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66" name="Line 60"/>
              <p:cNvSpPr>
                <a:spLocks noChangeShapeType="1"/>
              </p:cNvSpPr>
              <p:nvPr/>
            </p:nvSpPr>
            <p:spPr bwMode="auto">
              <a:xfrm>
                <a:off x="5481637" y="5559425"/>
                <a:ext cx="4984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54" name="Text Box 237"/>
            <p:cNvSpPr txBox="1">
              <a:spLocks noChangeArrowheads="1"/>
            </p:cNvSpPr>
            <p:nvPr/>
          </p:nvSpPr>
          <p:spPr bwMode="auto">
            <a:xfrm>
              <a:off x="2525477" y="4721209"/>
              <a:ext cx="1390642" cy="3341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Linear polarizer</a:t>
              </a:r>
              <a:endParaRPr lang="en-US" sz="1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5" name="Text Box 241"/>
            <p:cNvSpPr txBox="1">
              <a:spLocks noChangeArrowheads="1"/>
            </p:cNvSpPr>
            <p:nvPr/>
          </p:nvSpPr>
          <p:spPr bwMode="auto">
            <a:xfrm>
              <a:off x="866748" y="4721209"/>
              <a:ext cx="1544045" cy="3341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2-state retarders</a:t>
              </a:r>
              <a:endParaRPr lang="en-US" sz="1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4119234" y="2507280"/>
            <a:ext cx="2027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Acquisition of 4 successive images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with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 different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PSA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configurations </a:t>
            </a:r>
          </a:p>
          <a:p>
            <a:r>
              <a:rPr lang="en-US" sz="10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(proprietary </a:t>
            </a:r>
            <a:r>
              <a:rPr lang="en-US" sz="10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technology</a:t>
            </a:r>
            <a:r>
              <a:rPr lang="en-US" sz="10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en-US" sz="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Reconstruction of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polarization state of the light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impinging on 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camera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146606" y="2353660"/>
            <a:ext cx="2911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Calibri" pitchFamily="34" charset="0"/>
                <a:cs typeface="Calibri" pitchFamily="34" charset="0"/>
              </a:rPr>
              <a:t>Polarization State Analyzer (PSA)</a:t>
            </a:r>
            <a:endParaRPr lang="en-US" sz="11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6415440" y="4849985"/>
            <a:ext cx="261154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Complete polarization characterization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Full Stokes parameters :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en-US" sz="1200" b="1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en-US" sz="1200" b="1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en-US" sz="1200" b="1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en-US" sz="1200" b="1" baseline="-25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parameters</a:t>
            </a:r>
            <a:endParaRPr lang="en-US" sz="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5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Degree of polarization quantification :</a:t>
            </a:r>
          </a:p>
          <a:p>
            <a:endParaRPr lang="en-US" sz="5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DOP / DOLP / DOCP (%)</a:t>
            </a:r>
          </a:p>
          <a:p>
            <a:pPr marL="628650" lvl="1" indent="-171450">
              <a:buFont typeface="Symbol" pitchFamily="18" charset="2"/>
              <a:buChar char="Þ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AOP / Ellipticity (degree)</a:t>
            </a:r>
          </a:p>
          <a:p>
            <a:pPr marL="171450" indent="-171450">
              <a:buFont typeface="Symbol" pitchFamily="18" charset="2"/>
              <a:buChar char="Þ"/>
            </a:pPr>
            <a:endParaRPr lang="en-US" sz="5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re 1"/>
          <p:cNvSpPr txBox="1">
            <a:spLocks/>
          </p:cNvSpPr>
          <p:nvPr/>
        </p:nvSpPr>
        <p:spPr bwMode="auto">
          <a:xfrm>
            <a:off x="2471651" y="977790"/>
            <a:ext cx="6477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Applications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Polarization cameras</a:t>
            </a:r>
            <a:endParaRPr lang="en-US" sz="2800" i="1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pic>
        <p:nvPicPr>
          <p:cNvPr id="2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7802" r="54565" b="5150"/>
          <a:stretch/>
        </p:blipFill>
        <p:spPr bwMode="auto">
          <a:xfrm>
            <a:off x="7913235" y="5552916"/>
            <a:ext cx="908914" cy="111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" name="Oval 214"/>
          <p:cNvSpPr/>
          <p:nvPr/>
        </p:nvSpPr>
        <p:spPr>
          <a:xfrm>
            <a:off x="8220474" y="5810110"/>
            <a:ext cx="499265" cy="576075"/>
          </a:xfrm>
          <a:prstGeom prst="ellipse">
            <a:avLst/>
          </a:prstGeom>
          <a:noFill/>
          <a:ln>
            <a:solidFill>
              <a:srgbClr val="00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66230" y="2200040"/>
            <a:ext cx="0" cy="430136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72" y="5180482"/>
            <a:ext cx="1344175" cy="9752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" name="Titre 1"/>
          <p:cNvSpPr txBox="1">
            <a:spLocks/>
          </p:cNvSpPr>
          <p:nvPr/>
        </p:nvSpPr>
        <p:spPr bwMode="auto">
          <a:xfrm>
            <a:off x="6223415" y="4465935"/>
            <a:ext cx="2725236" cy="72969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POLKA</a:t>
            </a:r>
            <a:endParaRPr lang="en-US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Magnetic inspection</a:t>
            </a:r>
          </a:p>
        </p:txBody>
      </p:sp>
      <p:sp>
        <p:nvSpPr>
          <p:cNvPr id="220" name="Titre 1"/>
          <p:cNvSpPr txBox="1">
            <a:spLocks/>
          </p:cNvSpPr>
          <p:nvPr/>
        </p:nvSpPr>
        <p:spPr bwMode="auto">
          <a:xfrm>
            <a:off x="71955" y="1931205"/>
            <a:ext cx="3117465" cy="611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Polarization-difference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           (SAMBA)  </a:t>
            </a:r>
          </a:p>
        </p:txBody>
      </p:sp>
      <p:sp>
        <p:nvSpPr>
          <p:cNvPr id="221" name="Titre 1"/>
          <p:cNvSpPr txBox="1">
            <a:spLocks/>
          </p:cNvSpPr>
          <p:nvPr/>
        </p:nvSpPr>
        <p:spPr bwMode="auto">
          <a:xfrm>
            <a:off x="4680555" y="1931205"/>
            <a:ext cx="3117465" cy="611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Full Stokes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         (SALSA)</a:t>
            </a:r>
          </a:p>
        </p:txBody>
      </p:sp>
      <p:pic>
        <p:nvPicPr>
          <p:cNvPr id="238" name="Picture 87" descr="mezza2_PA"/>
          <p:cNvPicPr>
            <a:picLocks noChangeAspect="1" noChangeArrowheads="1"/>
          </p:cNvPicPr>
          <p:nvPr/>
        </p:nvPicPr>
        <p:blipFill>
          <a:blip r:embed="rId5" cstate="print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94" y="3124192"/>
            <a:ext cx="1362075" cy="1020763"/>
          </a:xfrm>
          <a:prstGeom prst="rect">
            <a:avLst/>
          </a:prstGeom>
          <a:noFill/>
          <a:ln w="254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9" name="Rectangle 89"/>
          <p:cNvSpPr>
            <a:spLocks noChangeArrowheads="1"/>
          </p:cNvSpPr>
          <p:nvPr/>
        </p:nvSpPr>
        <p:spPr bwMode="auto">
          <a:xfrm>
            <a:off x="439544" y="2776115"/>
            <a:ext cx="6896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0" i="1" dirty="0">
                <a:latin typeface="+mn-lt"/>
              </a:rPr>
              <a:t>Steel bars</a:t>
            </a:r>
          </a:p>
        </p:txBody>
      </p:sp>
      <p:sp>
        <p:nvSpPr>
          <p:cNvPr id="240" name="Line 90"/>
          <p:cNvSpPr>
            <a:spLocks noChangeShapeType="1"/>
          </p:cNvSpPr>
          <p:nvPr/>
        </p:nvSpPr>
        <p:spPr bwMode="auto">
          <a:xfrm>
            <a:off x="929719" y="3005923"/>
            <a:ext cx="258763" cy="4040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41" name="Line 91"/>
          <p:cNvSpPr>
            <a:spLocks noChangeShapeType="1"/>
          </p:cNvSpPr>
          <p:nvPr/>
        </p:nvSpPr>
        <p:spPr bwMode="auto">
          <a:xfrm>
            <a:off x="760934" y="3005923"/>
            <a:ext cx="69411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232" name="Picture 88" descr="mezz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22" y="3517220"/>
            <a:ext cx="1366838" cy="1025525"/>
          </a:xfrm>
          <a:prstGeom prst="rect">
            <a:avLst/>
          </a:prstGeom>
          <a:noFill/>
          <a:ln w="254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3" name="Rectangle 58"/>
          <p:cNvSpPr>
            <a:spLocks noChangeArrowheads="1"/>
          </p:cNvSpPr>
          <p:nvPr/>
        </p:nvSpPr>
        <p:spPr bwMode="auto">
          <a:xfrm>
            <a:off x="193830" y="4252923"/>
            <a:ext cx="10599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0" i="1" dirty="0">
                <a:latin typeface="+mn-lt"/>
              </a:rPr>
              <a:t>Vertical bar (</a:t>
            </a:r>
            <a:r>
              <a:rPr lang="en-US" altLang="en-US" sz="1000" i="1" dirty="0">
                <a:latin typeface="+mn-lt"/>
              </a:rPr>
              <a:t>red</a:t>
            </a:r>
            <a:r>
              <a:rPr lang="en-US" altLang="en-US" sz="1000" b="0" i="1" dirty="0">
                <a:latin typeface="+mn-lt"/>
              </a:rPr>
              <a:t>)</a:t>
            </a:r>
          </a:p>
        </p:txBody>
      </p:sp>
      <p:sp>
        <p:nvSpPr>
          <p:cNvPr id="234" name="Rectangle 59"/>
          <p:cNvSpPr>
            <a:spLocks noChangeArrowheads="1"/>
          </p:cNvSpPr>
          <p:nvPr/>
        </p:nvSpPr>
        <p:spPr bwMode="auto">
          <a:xfrm>
            <a:off x="1948710" y="3198570"/>
            <a:ext cx="125386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0" i="1" dirty="0">
                <a:latin typeface="+mn-lt"/>
              </a:rPr>
              <a:t>Horizontal bar (</a:t>
            </a:r>
            <a:r>
              <a:rPr lang="en-US" altLang="en-US" sz="1000" i="1" dirty="0">
                <a:latin typeface="+mn-lt"/>
              </a:rPr>
              <a:t>blue</a:t>
            </a:r>
            <a:r>
              <a:rPr lang="en-US" altLang="en-US" sz="1000" b="0" i="1" dirty="0">
                <a:latin typeface="+mn-lt"/>
              </a:rPr>
              <a:t>)</a:t>
            </a:r>
          </a:p>
        </p:txBody>
      </p:sp>
      <p:sp>
        <p:nvSpPr>
          <p:cNvPr id="235" name="Line 60"/>
          <p:cNvSpPr>
            <a:spLocks noChangeShapeType="1"/>
          </p:cNvSpPr>
          <p:nvPr/>
        </p:nvSpPr>
        <p:spPr bwMode="auto">
          <a:xfrm flipV="1">
            <a:off x="1188483" y="4296245"/>
            <a:ext cx="674504" cy="64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36" name="Line 61"/>
          <p:cNvSpPr>
            <a:spLocks noChangeShapeType="1"/>
          </p:cNvSpPr>
          <p:nvPr/>
        </p:nvSpPr>
        <p:spPr bwMode="auto">
          <a:xfrm flipH="1">
            <a:off x="2342411" y="3410858"/>
            <a:ext cx="174625" cy="4841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243" name="Rectangle 44"/>
          <p:cNvSpPr>
            <a:spLocks noChangeArrowheads="1"/>
          </p:cNvSpPr>
          <p:nvPr/>
        </p:nvSpPr>
        <p:spPr bwMode="auto">
          <a:xfrm>
            <a:off x="435220" y="6103573"/>
            <a:ext cx="8723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0" i="1" dirty="0">
                <a:latin typeface="+mn-lt"/>
              </a:rPr>
              <a:t>Diffused light</a:t>
            </a:r>
          </a:p>
        </p:txBody>
      </p:sp>
      <p:sp>
        <p:nvSpPr>
          <p:cNvPr id="244" name="Rectangle 46"/>
          <p:cNvSpPr>
            <a:spLocks noChangeArrowheads="1"/>
          </p:cNvSpPr>
          <p:nvPr/>
        </p:nvSpPr>
        <p:spPr bwMode="auto">
          <a:xfrm>
            <a:off x="1730030" y="5097353"/>
            <a:ext cx="8867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0" i="1" dirty="0">
                <a:latin typeface="+mn-lt"/>
              </a:rPr>
              <a:t>Specular light</a:t>
            </a:r>
          </a:p>
        </p:txBody>
      </p:sp>
      <p:pic>
        <p:nvPicPr>
          <p:cNvPr id="245" name="Picture 97" descr="lipstickbropch_C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39" y="5619554"/>
            <a:ext cx="1157287" cy="869950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95" descr="lipstickbropch_DF"/>
          <p:cNvPicPr>
            <a:picLocks noChangeAspect="1" noChangeArrowheads="1"/>
          </p:cNvPicPr>
          <p:nvPr/>
        </p:nvPicPr>
        <p:blipFill>
          <a:blip r:embed="rId8" cstate="print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50" y="5003605"/>
            <a:ext cx="1130300" cy="847725"/>
          </a:xfrm>
          <a:prstGeom prst="rect">
            <a:avLst/>
          </a:prstGeom>
          <a:noFill/>
          <a:ln w="25400" algn="ctr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919502" y="1547155"/>
            <a:ext cx="5029149" cy="31105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alt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Robotics, Defense, Security, Cosmetics, Medical, Inspection, </a:t>
            </a:r>
            <a:r>
              <a:rPr lang="en-US" alt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Q</a:t>
            </a:r>
            <a:r>
              <a:rPr lang="en-US" altLang="en-US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uality Control, …</a:t>
            </a:r>
            <a:endParaRPr lang="en-US" altLang="en-US" sz="12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3721625" y="3624197"/>
            <a:ext cx="1848905" cy="22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Biology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3587085" y="2593383"/>
            <a:ext cx="984915" cy="1219667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4533595" y="2580288"/>
            <a:ext cx="926693" cy="123276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2" name="Rectangle 251"/>
          <p:cNvSpPr/>
          <p:nvPr/>
        </p:nvSpPr>
        <p:spPr>
          <a:xfrm>
            <a:off x="5877770" y="2737710"/>
            <a:ext cx="1069552" cy="1194460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3" name="Rectangle 252"/>
          <p:cNvSpPr/>
          <p:nvPr/>
        </p:nvSpPr>
        <p:spPr>
          <a:xfrm>
            <a:off x="5992458" y="3792996"/>
            <a:ext cx="2018177" cy="22725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Target detection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6926123" y="2768545"/>
            <a:ext cx="987559" cy="1148207"/>
          </a:xfrm>
          <a:prstGeom prst="rect">
            <a:avLst/>
          </a:prstGeom>
          <a:blipFill dpi="0" rotWithShape="0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3783739" y="5006777"/>
            <a:ext cx="1848905" cy="227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3D reconstruction 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3596820" y="3885983"/>
            <a:ext cx="1080311" cy="1228804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4648810" y="3865025"/>
            <a:ext cx="941468" cy="1277096"/>
          </a:xfrm>
          <a:prstGeom prst="rect">
            <a:avLst/>
          </a:prstGeom>
          <a:blipFill dpi="0" rotWithShape="0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3744738" y="6237374"/>
            <a:ext cx="1848905" cy="22725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Stress mapping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3340967" y="5170926"/>
            <a:ext cx="1204690" cy="121203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60" name="Rectangle 259"/>
          <p:cNvSpPr/>
          <p:nvPr/>
        </p:nvSpPr>
        <p:spPr>
          <a:xfrm>
            <a:off x="4541924" y="5180482"/>
            <a:ext cx="914327" cy="1188906"/>
          </a:xfrm>
          <a:prstGeom prst="rect">
            <a:avLst/>
          </a:prstGeom>
          <a:blipFill dpi="0" rotWithShape="0">
            <a:blip r:embed="rId1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9" name="Arc 18"/>
          <p:cNvSpPr/>
          <p:nvPr/>
        </p:nvSpPr>
        <p:spPr>
          <a:xfrm>
            <a:off x="5800960" y="3889859"/>
            <a:ext cx="6759280" cy="5875966"/>
          </a:xfrm>
          <a:prstGeom prst="arc">
            <a:avLst>
              <a:gd name="adj1" fmla="val 10773508"/>
              <a:gd name="adj2" fmla="val 16145583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7</a:t>
            </a:fld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639" y="2309897"/>
            <a:ext cx="668586" cy="358030"/>
          </a:xfrm>
          <a:prstGeom prst="rect">
            <a:avLst/>
          </a:prstGeom>
        </p:spPr>
      </p:pic>
      <p:pic>
        <p:nvPicPr>
          <p:cNvPr id="41" name="Picture 2" descr="Salsa camera full stokes polarizatio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661" y="2309897"/>
            <a:ext cx="532598" cy="31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91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91842" y="3295547"/>
            <a:ext cx="3243683" cy="2299053"/>
            <a:chOff x="671092" y="3149247"/>
            <a:chExt cx="3243683" cy="2299053"/>
          </a:xfrm>
        </p:grpSpPr>
        <p:grpSp>
          <p:nvGrpSpPr>
            <p:cNvPr id="10" name="Group 9"/>
            <p:cNvGrpSpPr/>
            <p:nvPr/>
          </p:nvGrpSpPr>
          <p:grpSpPr>
            <a:xfrm>
              <a:off x="671092" y="3149247"/>
              <a:ext cx="2460327" cy="2299053"/>
              <a:chOff x="671092" y="3149247"/>
              <a:chExt cx="2460327" cy="2299053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73" r="17444" b="23333"/>
              <a:stretch/>
            </p:blipFill>
            <p:spPr bwMode="auto">
              <a:xfrm>
                <a:off x="671092" y="3149247"/>
                <a:ext cx="1463132" cy="175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444"/>
              <a:stretch/>
            </p:blipFill>
            <p:spPr bwMode="auto">
              <a:xfrm>
                <a:off x="1476375" y="3162300"/>
                <a:ext cx="1655044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9"/>
            <a:stretch/>
          </p:blipFill>
          <p:spPr bwMode="auto">
            <a:xfrm>
              <a:off x="1981200" y="3157679"/>
              <a:ext cx="193357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13" name="Rectangle 8"/>
          <p:cNvSpPr>
            <a:spLocks noChangeArrowheads="1"/>
          </p:cNvSpPr>
          <p:nvPr/>
        </p:nvSpPr>
        <p:spPr bwMode="auto">
          <a:xfrm>
            <a:off x="0" y="4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15" name="Rectangle 12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16" name="Rectangle 13"/>
          <p:cNvSpPr>
            <a:spLocks noChangeArrowheads="1"/>
          </p:cNvSpPr>
          <p:nvPr/>
        </p:nvSpPr>
        <p:spPr bwMode="auto">
          <a:xfrm>
            <a:off x="0" y="336550"/>
            <a:ext cx="3238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100">
                <a:latin typeface="Book Antiqua" pitchFamily="18" charset="0"/>
                <a:cs typeface="Times New Roman" pitchFamily="18" charset="0"/>
              </a:rPr>
              <a:t>    </a:t>
            </a:r>
            <a:endParaRPr lang="en-US"/>
          </a:p>
        </p:txBody>
      </p:sp>
      <p:sp>
        <p:nvSpPr>
          <p:cNvPr id="119817" name="Rectangle 15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18" name="Rectangle 16"/>
          <p:cNvSpPr>
            <a:spLocks noChangeArrowheads="1"/>
          </p:cNvSpPr>
          <p:nvPr/>
        </p:nvSpPr>
        <p:spPr bwMode="auto">
          <a:xfrm>
            <a:off x="0" y="2174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819" name="Rectangle 19"/>
          <p:cNvSpPr>
            <a:spLocks noChangeArrowheads="1"/>
          </p:cNvSpPr>
          <p:nvPr/>
        </p:nvSpPr>
        <p:spPr bwMode="auto">
          <a:xfrm>
            <a:off x="0" y="4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8385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764" y="1729027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Determination of stress pattern and intensity using the polarization</a:t>
            </a:r>
          </a:p>
          <a:p>
            <a:pPr algn="ctr"/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Linearly </a:t>
            </a:r>
            <a:r>
              <a:rPr lang="en-US" sz="1400" i="1" dirty="0">
                <a:latin typeface="Calibri" pitchFamily="34" charset="0"/>
                <a:cs typeface="Calibri" pitchFamily="34" charset="0"/>
              </a:rPr>
              <a:t>polarized 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illumination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450" y="5810110"/>
            <a:ext cx="8372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Visualization in real time of stress constraint when a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force is applied on a Plexiglas using the Salsa camera</a:t>
            </a:r>
            <a:endParaRPr lang="en-US" sz="1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5426" y="2706396"/>
            <a:ext cx="3830674" cy="2731458"/>
            <a:chOff x="4509173" y="20449"/>
            <a:chExt cx="4635544" cy="2731458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5047679" y="2362200"/>
              <a:ext cx="4039877" cy="92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>
              <a:off x="4031448" y="1356360"/>
              <a:ext cx="20116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037288" y="869373"/>
              <a:ext cx="3925216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413019" y="2413353"/>
              <a:ext cx="731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Time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509173" y="20449"/>
              <a:ext cx="11475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+mj-lt"/>
                </a:rPr>
                <a:t>Force (N)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86243" y="68470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69409" y="21868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</p:grpSp>
      <p:pic>
        <p:nvPicPr>
          <p:cNvPr id="2" name="eps int sals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.2028" end="144.80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6785" y="2353660"/>
            <a:ext cx="4419600" cy="3035144"/>
          </a:xfrm>
          <a:prstGeom prst="rect">
            <a:avLst/>
          </a:prstGeom>
        </p:spPr>
      </p:pic>
      <p:sp>
        <p:nvSpPr>
          <p:cNvPr id="32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Polarization cameras</a:t>
            </a:r>
            <a:endParaRPr lang="en-US" sz="2800" i="1" dirty="0" smtClean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 bwMode="auto">
          <a:xfrm>
            <a:off x="2471651" y="977789"/>
            <a:ext cx="6477000" cy="10880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35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Example</a:t>
            </a: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endParaRPr lang="en-US" sz="16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</a:pPr>
            <a:r>
              <a:rPr lang="en-US" sz="4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Stress Application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304800" y="1777585"/>
            <a:ext cx="4491529" cy="166835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71">
            <a:extLst>
              <a:ext uri="{FF2B5EF4-FFF2-40B4-BE49-F238E27FC236}">
                <a16:creationId xmlns="" xmlns:a16="http://schemas.microsoft.com/office/drawing/2014/main" id="{ACA637C2-69EE-4FAB-AB20-CD9A01FB08F6}"/>
              </a:ext>
            </a:extLst>
          </p:cNvPr>
          <p:cNvGrpSpPr/>
          <p:nvPr/>
        </p:nvGrpSpPr>
        <p:grpSpPr>
          <a:xfrm>
            <a:off x="152400" y="1990144"/>
            <a:ext cx="4038336" cy="1077552"/>
            <a:chOff x="910640" y="3141172"/>
            <a:chExt cx="1527408" cy="1707922"/>
          </a:xfrm>
        </p:grpSpPr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2AD5D851-91C3-471E-B5C7-0C3D737795BB}"/>
                </a:ext>
              </a:extLst>
            </p:cNvPr>
            <p:cNvSpPr txBox="1"/>
            <p:nvPr/>
          </p:nvSpPr>
          <p:spPr>
            <a:xfrm>
              <a:off x="910640" y="3141172"/>
              <a:ext cx="1527408" cy="439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Verdana" panose="020B0604030504040204" pitchFamily="34" charset="0"/>
                  <a:cs typeface="Arial" pitchFamily="34" charset="0"/>
                </a:rPr>
                <a:t>Polarization cameras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2C6301A6-A977-4C94-80AB-76DD3D6AEDA0}"/>
                </a:ext>
              </a:extLst>
            </p:cNvPr>
            <p:cNvSpPr txBox="1"/>
            <p:nvPr/>
          </p:nvSpPr>
          <p:spPr>
            <a:xfrm>
              <a:off x="968282" y="3531962"/>
              <a:ext cx="1469766" cy="1317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propose a polarization-difference camera and Full-Stokes polarization camera for applications ranging from robotic vision to </a:t>
              </a:r>
            </a:p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3D reconstruction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46" name="Picture 2" descr="Samba camera difference polariz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3" y="2848634"/>
            <a:ext cx="731520" cy="34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Salsa camera full stokes polariz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8" y="2803524"/>
            <a:ext cx="731520" cy="4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1" name="Arc 7190"/>
          <p:cNvSpPr/>
          <p:nvPr/>
        </p:nvSpPr>
        <p:spPr>
          <a:xfrm>
            <a:off x="-280418" y="3962400"/>
            <a:ext cx="4751834" cy="2327118"/>
          </a:xfrm>
          <a:prstGeom prst="arc">
            <a:avLst>
              <a:gd name="adj1" fmla="val 21319278"/>
              <a:gd name="adj2" fmla="val 10006205"/>
            </a:avLst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88" name="Group 7187"/>
          <p:cNvGrpSpPr/>
          <p:nvPr/>
        </p:nvGrpSpPr>
        <p:grpSpPr>
          <a:xfrm>
            <a:off x="2514600" y="5663184"/>
            <a:ext cx="1042416" cy="1042416"/>
            <a:chOff x="-1286672" y="4839719"/>
            <a:chExt cx="1042416" cy="1042416"/>
          </a:xfrm>
        </p:grpSpPr>
        <p:sp>
          <p:nvSpPr>
            <p:cNvPr id="75" name="Oval 74"/>
            <p:cNvSpPr/>
            <p:nvPr/>
          </p:nvSpPr>
          <p:spPr>
            <a:xfrm>
              <a:off x="-1286672" y="4839719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8" name="Picture 8" descr="BOLERO test volume frizz static styling fly-away imaging full orientation claims resear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31224" y="5059680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3" name="Rectangle 72"/>
          <p:cNvSpPr/>
          <p:nvPr/>
        </p:nvSpPr>
        <p:spPr>
          <a:xfrm>
            <a:off x="4748668" y="4724400"/>
            <a:ext cx="4057747" cy="182879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88">
            <a:extLst>
              <a:ext uri="{FF2B5EF4-FFF2-40B4-BE49-F238E27FC236}">
                <a16:creationId xmlns="" xmlns:a16="http://schemas.microsoft.com/office/drawing/2014/main" id="{5E8C54A4-3C38-403E-A361-6B771CCE6E8B}"/>
              </a:ext>
            </a:extLst>
          </p:cNvPr>
          <p:cNvCxnSpPr/>
          <p:nvPr/>
        </p:nvCxnSpPr>
        <p:spPr>
          <a:xfrm flipH="1">
            <a:off x="5564392" y="1872722"/>
            <a:ext cx="2468148" cy="199957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5">
            <a:extLst>
              <a:ext uri="{FF2B5EF4-FFF2-40B4-BE49-F238E27FC236}">
                <a16:creationId xmlns="" xmlns:a16="http://schemas.microsoft.com/office/drawing/2014/main" id="{461BF3B3-AA0B-42A9-9A2A-3923F89C7303}"/>
              </a:ext>
            </a:extLst>
          </p:cNvPr>
          <p:cNvGrpSpPr/>
          <p:nvPr/>
        </p:nvGrpSpPr>
        <p:grpSpPr>
          <a:xfrm>
            <a:off x="3240561" y="5247049"/>
            <a:ext cx="5363964" cy="1077551"/>
            <a:chOff x="910640" y="3141174"/>
            <a:chExt cx="1527408" cy="170791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F67DA08-9C8A-4257-A231-3FDB1E58448A}"/>
                </a:ext>
              </a:extLst>
            </p:cNvPr>
            <p:cNvSpPr txBox="1"/>
            <p:nvPr/>
          </p:nvSpPr>
          <p:spPr>
            <a:xfrm>
              <a:off x="910640" y="3141174"/>
              <a:ext cx="1527408" cy="4390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Public / Private R&amp;D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E843DE9-D072-495E-88F2-1EF2CF3C6DF3}"/>
                </a:ext>
              </a:extLst>
            </p:cNvPr>
            <p:cNvSpPr txBox="1"/>
            <p:nvPr/>
          </p:nvSpPr>
          <p:spPr>
            <a:xfrm>
              <a:off x="1344604" y="3531962"/>
              <a:ext cx="1093444" cy="131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We continually explore the application of innovative technologies through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government (NASA, NSF, DoD, etc.)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or private R&amp;D contract to enhance the performances of our instruments and develop new inspection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techniques.</a:t>
              </a:r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3" name="Oval 56">
            <a:extLst>
              <a:ext uri="{FF2B5EF4-FFF2-40B4-BE49-F238E27FC236}">
                <a16:creationId xmlns="" xmlns:a16="http://schemas.microsoft.com/office/drawing/2014/main" id="{287B8015-78B7-4626-AE9A-DD28BA5104E3}"/>
              </a:ext>
            </a:extLst>
          </p:cNvPr>
          <p:cNvSpPr/>
          <p:nvPr/>
        </p:nvSpPr>
        <p:spPr>
          <a:xfrm>
            <a:off x="7275899" y="1060284"/>
            <a:ext cx="1530516" cy="153051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Oval 59">
            <a:extLst>
              <a:ext uri="{FF2B5EF4-FFF2-40B4-BE49-F238E27FC236}">
                <a16:creationId xmlns="" xmlns:a16="http://schemas.microsoft.com/office/drawing/2014/main" id="{C9E0C5CF-108D-4701-AC92-DAA06A7143F7}"/>
              </a:ext>
            </a:extLst>
          </p:cNvPr>
          <p:cNvSpPr/>
          <p:nvPr/>
        </p:nvSpPr>
        <p:spPr>
          <a:xfrm>
            <a:off x="7594149" y="4267200"/>
            <a:ext cx="894015" cy="8940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Oval 60">
            <a:extLst>
              <a:ext uri="{FF2B5EF4-FFF2-40B4-BE49-F238E27FC236}">
                <a16:creationId xmlns="" xmlns:a16="http://schemas.microsoft.com/office/drawing/2014/main" id="{55E67E9B-1B91-41B2-A1A4-F00F9C4285F6}"/>
              </a:ext>
            </a:extLst>
          </p:cNvPr>
          <p:cNvSpPr/>
          <p:nvPr/>
        </p:nvSpPr>
        <p:spPr>
          <a:xfrm>
            <a:off x="4338747" y="1990144"/>
            <a:ext cx="894015" cy="8940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Rectangle 7">
            <a:extLst>
              <a:ext uri="{FF2B5EF4-FFF2-40B4-BE49-F238E27FC236}">
                <a16:creationId xmlns=""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7928324" y="4462841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7176" name="Picture 71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54" y="2208551"/>
            <a:ext cx="457200" cy="4572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95" y="1637724"/>
            <a:ext cx="1188720" cy="375635"/>
          </a:xfrm>
          <a:prstGeom prst="rect">
            <a:avLst/>
          </a:prstGeom>
        </p:spPr>
      </p:pic>
      <p:sp>
        <p:nvSpPr>
          <p:cNvPr id="61" name="Titre 1"/>
          <p:cNvSpPr txBox="1">
            <a:spLocks/>
          </p:cNvSpPr>
          <p:nvPr/>
        </p:nvSpPr>
        <p:spPr bwMode="auto">
          <a:xfrm>
            <a:off x="1143000" y="0"/>
            <a:ext cx="80010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Bef>
                <a:spcPct val="2000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Cosmetic testing systems</a:t>
            </a:r>
          </a:p>
        </p:txBody>
      </p:sp>
      <p:grpSp>
        <p:nvGrpSpPr>
          <p:cNvPr id="7189" name="Group 7188"/>
          <p:cNvGrpSpPr/>
          <p:nvPr/>
        </p:nvGrpSpPr>
        <p:grpSpPr>
          <a:xfrm>
            <a:off x="1243584" y="5768310"/>
            <a:ext cx="1042416" cy="1042416"/>
            <a:chOff x="-2286000" y="2637544"/>
            <a:chExt cx="1042416" cy="1042416"/>
          </a:xfrm>
        </p:grpSpPr>
        <p:sp>
          <p:nvSpPr>
            <p:cNvPr id="72" name="Oval 71"/>
            <p:cNvSpPr/>
            <p:nvPr/>
          </p:nvSpPr>
          <p:spPr>
            <a:xfrm>
              <a:off x="-2286000" y="2637544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6" name="Picture 6" descr="SAMBA Hair shine hair care gloss chroma diffuse imaging polarization claims research testing brillance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0552" y="2792992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87" name="Group 7186"/>
          <p:cNvGrpSpPr/>
          <p:nvPr/>
        </p:nvGrpSpPr>
        <p:grpSpPr>
          <a:xfrm>
            <a:off x="52647" y="5449926"/>
            <a:ext cx="1042416" cy="1042416"/>
            <a:chOff x="-2532472" y="4405432"/>
            <a:chExt cx="1042416" cy="1042416"/>
          </a:xfrm>
        </p:grpSpPr>
        <p:sp>
          <p:nvSpPr>
            <p:cNvPr id="76" name="Oval 75"/>
            <p:cNvSpPr/>
            <p:nvPr/>
          </p:nvSpPr>
          <p:spPr>
            <a:xfrm>
              <a:off x="-2532472" y="4405432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2" name="Picture 12" descr="MAMBO hair color claims imaging degradation matching database grey hair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7024" y="4529578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Rectangle 40"/>
          <p:cNvSpPr/>
          <p:nvPr/>
        </p:nvSpPr>
        <p:spPr>
          <a:xfrm>
            <a:off x="165510" y="1739180"/>
            <a:ext cx="5097780" cy="177274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682398" y="4198391"/>
            <a:ext cx="4421392" cy="241627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5" name="Rectangle 7184"/>
          <p:cNvSpPr/>
          <p:nvPr/>
        </p:nvSpPr>
        <p:spPr>
          <a:xfrm>
            <a:off x="304800" y="3571570"/>
            <a:ext cx="4838700" cy="17722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71">
            <a:extLst>
              <a:ext uri="{FF2B5EF4-FFF2-40B4-BE49-F238E27FC236}">
                <a16:creationId xmlns="" xmlns:a16="http://schemas.microsoft.com/office/drawing/2014/main" id="{ACA637C2-69EE-4FAB-AB20-CD9A01FB08F6}"/>
              </a:ext>
            </a:extLst>
          </p:cNvPr>
          <p:cNvGrpSpPr/>
          <p:nvPr/>
        </p:nvGrpSpPr>
        <p:grpSpPr>
          <a:xfrm>
            <a:off x="242299" y="3733800"/>
            <a:ext cx="4314856" cy="1446884"/>
            <a:chOff x="910640" y="3141172"/>
            <a:chExt cx="1527408" cy="2293314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2AD5D851-91C3-471E-B5C7-0C3D737795BB}"/>
                </a:ext>
              </a:extLst>
            </p:cNvPr>
            <p:cNvSpPr txBox="1"/>
            <p:nvPr/>
          </p:nvSpPr>
          <p:spPr>
            <a:xfrm>
              <a:off x="910640" y="3141172"/>
              <a:ext cx="1527408" cy="4390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Cosmetic testing systems</a:t>
              </a:r>
              <a:endParaRPr lang="ko-KR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2C6301A6-A977-4C94-80AB-76DD3D6AEDA0}"/>
                </a:ext>
              </a:extLst>
            </p:cNvPr>
            <p:cNvSpPr txBox="1"/>
            <p:nvPr/>
          </p:nvSpPr>
          <p:spPr>
            <a:xfrm>
              <a:off x="959738" y="3531962"/>
              <a:ext cx="1478309" cy="1902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Dedicated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to claims substantiation for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marketing and/or advertising,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and product efficacy evaluation for R&amp;D. </a:t>
              </a:r>
              <a:endPara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r"/>
              <a:endParaRPr lang="en-US" altLang="ko-K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  <a:p>
              <a:pPr algn="r"/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Turn-key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systems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that allows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the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measurement 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of various visual appearance parameters – </a:t>
              </a:r>
              <a:r>
                <a:rPr lang="en-US" altLang="ko-KR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gloss, alignment, volume, frizz, color, movement</a:t>
              </a:r>
              <a:r>
                <a: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 – for hair and skin care.</a:t>
              </a:r>
              <a:endPara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8" name="Oval 61">
            <a:extLst>
              <a:ext uri="{FF2B5EF4-FFF2-40B4-BE49-F238E27FC236}">
                <a16:creationId xmlns="" xmlns:a16="http://schemas.microsoft.com/office/drawing/2014/main" id="{258ED305-4FFD-4374-B6CE-7EE14988F4D4}"/>
              </a:ext>
            </a:extLst>
          </p:cNvPr>
          <p:cNvSpPr/>
          <p:nvPr/>
        </p:nvSpPr>
        <p:spPr>
          <a:xfrm>
            <a:off x="4722608" y="3687794"/>
            <a:ext cx="841784" cy="841784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80" name="Picture 717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880086"/>
            <a:ext cx="457200" cy="457200"/>
          </a:xfrm>
          <a:prstGeom prst="rect">
            <a:avLst/>
          </a:prstGeom>
        </p:spPr>
      </p:pic>
      <p:grpSp>
        <p:nvGrpSpPr>
          <p:cNvPr id="7190" name="Group 7189"/>
          <p:cNvGrpSpPr/>
          <p:nvPr/>
        </p:nvGrpSpPr>
        <p:grpSpPr>
          <a:xfrm>
            <a:off x="3605784" y="5181600"/>
            <a:ext cx="1042416" cy="1042416"/>
            <a:chOff x="-1501140" y="1772822"/>
            <a:chExt cx="1042416" cy="1042416"/>
          </a:xfrm>
        </p:grpSpPr>
        <p:sp>
          <p:nvSpPr>
            <p:cNvPr id="7186" name="Oval 7185"/>
            <p:cNvSpPr/>
            <p:nvPr/>
          </p:nvSpPr>
          <p:spPr>
            <a:xfrm>
              <a:off x="-1501140" y="1772822"/>
              <a:ext cx="1042416" cy="104241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50" name="Picture 10" descr="RUMBA Hair care alignment orientation styling testing claims research polarization vitro vivo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5692" y="1928270"/>
              <a:ext cx="731520" cy="73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962E7-99E1-4F58-BD92-79219A9A00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1952</Words>
  <Application>Microsoft Office PowerPoint</Application>
  <PresentationFormat>Bildschirmpräsentation (4:3)</PresentationFormat>
  <Paragraphs>530</Paragraphs>
  <Slides>20</Slides>
  <Notes>17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1" baseType="lpstr">
      <vt:lpstr>Office Theme</vt:lpstr>
      <vt:lpstr>PowerPoint-Präsentation</vt:lpstr>
      <vt:lpstr>Overview of Bossa Nova Vision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Supélec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Momo</dc:creator>
  <cp:lastModifiedBy>Fritz Tiede</cp:lastModifiedBy>
  <cp:revision>911</cp:revision>
  <cp:lastPrinted>2016-11-23T02:27:22Z</cp:lastPrinted>
  <dcterms:created xsi:type="dcterms:W3CDTF">2006-06-20T05:29:27Z</dcterms:created>
  <dcterms:modified xsi:type="dcterms:W3CDTF">2018-11-20T08:54:54Z</dcterms:modified>
</cp:coreProperties>
</file>