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67" r:id="rId6"/>
    <p:sldId id="258" r:id="rId7"/>
    <p:sldId id="260" r:id="rId8"/>
    <p:sldId id="269" r:id="rId9"/>
    <p:sldId id="268" r:id="rId10"/>
    <p:sldId id="270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flip="none" rotWithShape="1">
          <a:gsLst>
            <a:gs pos="0">
              <a:schemeClr val="bg1">
                <a:alpha val="34000"/>
              </a:schemeClr>
            </a:gs>
            <a:gs pos="92000">
              <a:srgbClr val="668394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6525" y="131763"/>
            <a:ext cx="8856663" cy="59928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2525" y="5264150"/>
            <a:ext cx="2489200" cy="64135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Axometrics, Inc.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Huntsville, AL  35806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U.S.A.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800" y="2129985"/>
            <a:ext cx="7135200" cy="67687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639" y="2806854"/>
            <a:ext cx="7071840" cy="553018"/>
          </a:xfrm>
        </p:spPr>
        <p:txBody>
          <a:bodyPr/>
          <a:lstStyle>
            <a:lvl1pPr marL="0" indent="0" algn="l">
              <a:buNone/>
              <a:defRPr>
                <a:solidFill>
                  <a:srgbClr val="026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27478D-A9F6-4D80-A1E5-3FAF4DDC39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EA6850B3-A2A8-422D-8B7F-DD9F9968BB5A}" type="datetimeFigureOut">
              <a:rPr lang="en-US"/>
              <a:pPr/>
              <a:t>3/2/2015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13B85-4959-4D2E-A159-9687B9E293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759B5-0765-4D07-BE6E-C74DFCA7A1C8}" type="datetimeFigureOut">
              <a:rPr lang="en-US"/>
              <a:pPr/>
              <a:t>3/2/2015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438"/>
            <a:ext cx="91440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224838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FFFFFF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0F5A314F-7EBA-4810-8AF8-DC1A273E52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578600" y="6526213"/>
            <a:ext cx="2127250" cy="20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95004714-9934-4684-9095-A44B18D92561}" type="datetimeFigureOut">
              <a:rPr lang="en-US"/>
              <a:pPr/>
              <a:t>3/2/2015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xStyles>
    <p:titleStyle>
      <a:lvl1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+mj-lt"/>
          <a:ea typeface="+mj-ea"/>
          <a:cs typeface="+mj-cs"/>
        </a:defRPr>
      </a:lvl1pPr>
      <a:lvl2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2pPr>
      <a:lvl3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3pPr>
      <a:lvl4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4pPr>
      <a:lvl5pPr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26698"/>
          </a:solidFill>
          <a:latin typeface="Arial" pitchFamily="34" charset="0"/>
          <a:ea typeface="MS Gothic" pitchFamily="49" charset="-128"/>
        </a:defRPr>
      </a:lvl5pPr>
      <a:lvl6pPr marL="2280994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6pPr>
      <a:lvl7pPr marL="2695720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7pPr>
      <a:lvl8pPr marL="3110446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8pPr>
      <a:lvl9pPr marL="3525172" indent="-207363" algn="ctr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586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26698"/>
        </a:buClr>
        <a:buSzPct val="100000"/>
        <a:buFont typeface="Wingdings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026698"/>
        </a:buClr>
        <a:buSzPct val="10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036638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</a:defRPr>
      </a:lvl3pPr>
      <a:lvl4pPr marL="1450975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</a:defRPr>
      </a:lvl4pPr>
      <a:lvl5pPr marL="1865313" indent="-206375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026698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AxoScan™ Ellipsometer</a:t>
            </a: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0502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companies to develop other new solutions</a:t>
            </a:r>
          </a:p>
          <a:p>
            <a:r>
              <a:rPr lang="en-US" dirty="0" smtClean="0"/>
              <a:t>Especially cases where traditional </a:t>
            </a:r>
            <a:r>
              <a:rPr lang="en-US" dirty="0" err="1" smtClean="0"/>
              <a:t>ellipsometer</a:t>
            </a:r>
            <a:r>
              <a:rPr lang="en-US" dirty="0" smtClean="0"/>
              <a:t> systems sometimes fail:</a:t>
            </a:r>
          </a:p>
          <a:p>
            <a:pPr lvl="1"/>
            <a:r>
              <a:rPr lang="en-US" dirty="0" smtClean="0"/>
              <a:t>Scattering and depolarizing samples </a:t>
            </a:r>
          </a:p>
          <a:p>
            <a:pPr lvl="1"/>
            <a:r>
              <a:rPr lang="en-US" dirty="0" smtClean="0"/>
              <a:t>Coatings on transparent substrates</a:t>
            </a:r>
          </a:p>
          <a:p>
            <a:pPr lvl="1"/>
            <a:r>
              <a:rPr lang="en-US" dirty="0" smtClean="0"/>
              <a:t>Anisotropic coatings or substrates</a:t>
            </a:r>
          </a:p>
          <a:p>
            <a:pPr lvl="1"/>
            <a:r>
              <a:rPr lang="en-US" dirty="0" smtClean="0"/>
              <a:t>Harsh environments were alignment and contamination are problems</a:t>
            </a:r>
          </a:p>
          <a:p>
            <a:pPr lvl="1"/>
            <a:r>
              <a:rPr lang="en-US" dirty="0" smtClean="0"/>
              <a:t>High-speed applications such as inline measurements for web coating</a:t>
            </a:r>
          </a:p>
        </p:txBody>
      </p:sp>
    </p:spTree>
    <p:extLst>
      <p:ext uri="{BB962C8B-B14F-4D97-AF65-F5344CB8AC3E}">
        <p14:creationId xmlns:p14="http://schemas.microsoft.com/office/powerpoint/2010/main" val="277669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AxoScan system is the most powerful polarization measurement system in the world</a:t>
            </a:r>
          </a:p>
          <a:p>
            <a:endParaRPr lang="en-US" dirty="0"/>
          </a:p>
          <a:p>
            <a:r>
              <a:rPr lang="en-US" dirty="0" smtClean="0"/>
              <a:t>AxoScan is seeking partners to develop new ellipsometry measurements where previous techniques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Axometrics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Founded in 2002</a:t>
            </a:r>
          </a:p>
          <a:p>
            <a:pPr eaLnBrk="1" hangingPunct="1"/>
            <a:r>
              <a:rPr lang="en-US" sz="1800" dirty="0" smtClean="0"/>
              <a:t>Huntsville, Alabama, U.S.A</a:t>
            </a:r>
          </a:p>
          <a:p>
            <a:pPr eaLnBrk="1" hangingPunct="1"/>
            <a:r>
              <a:rPr lang="en-US" sz="1800" dirty="0" smtClean="0"/>
              <a:t>A world leader in polarized light optical measurement systems</a:t>
            </a:r>
          </a:p>
          <a:p>
            <a:pPr eaLnBrk="1" hangingPunct="1"/>
            <a:r>
              <a:rPr lang="en-US" sz="1800" dirty="0" smtClean="0"/>
              <a:t>Primary focus has been the LCD industry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4" y="3048000"/>
            <a:ext cx="5105400" cy="22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75" y="3100763"/>
            <a:ext cx="2671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Customers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hundreds of systems throughout the world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24960" y="1981200"/>
            <a:ext cx="6289317" cy="3431246"/>
            <a:chOff x="715079" y="1061821"/>
            <a:chExt cx="6289317" cy="34312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865" y="2271587"/>
              <a:ext cx="1028006" cy="4132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9556" y="1761395"/>
              <a:ext cx="1200828" cy="3154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9875" y="2866146"/>
              <a:ext cx="1425387" cy="304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545" y="1647725"/>
              <a:ext cx="1057275" cy="4677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8131" y="4166217"/>
              <a:ext cx="1143000" cy="2202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4895" y="1061821"/>
              <a:ext cx="1399309" cy="5755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8847" y="3544611"/>
              <a:ext cx="1795549" cy="3499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0421" y="1133119"/>
              <a:ext cx="1571625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9003" y="1097290"/>
              <a:ext cx="778360" cy="4471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06212" y="4268256"/>
              <a:ext cx="1421996" cy="1944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5079" y="2943258"/>
              <a:ext cx="1784690" cy="3594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29769" y="3379602"/>
              <a:ext cx="965597" cy="6799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5595" y="3529104"/>
              <a:ext cx="1663659" cy="2964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76476" y="4059600"/>
              <a:ext cx="430887" cy="43346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51796" y="1985873"/>
              <a:ext cx="1752600" cy="3296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54756" y="2567101"/>
              <a:ext cx="1809750" cy="6572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06212" y="2360310"/>
              <a:ext cx="1212714" cy="290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96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AxoScan™ is the most trust polarization measurement system in the world.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Measures the full Mueller matrix of a sample in </a:t>
            </a:r>
            <a:r>
              <a:rPr lang="en-US" b="1" dirty="0" smtClean="0"/>
              <a:t>30 </a:t>
            </a:r>
            <a:r>
              <a:rPr lang="en-US" b="1" dirty="0" err="1" smtClean="0"/>
              <a:t>ms</a:t>
            </a:r>
            <a:endParaRPr lang="en-US" b="1" dirty="0" smtClean="0"/>
          </a:p>
          <a:p>
            <a:r>
              <a:rPr lang="en-US" dirty="0" smtClean="0"/>
              <a:t>Used heavily in LCD industry since 2002</a:t>
            </a:r>
          </a:p>
          <a:p>
            <a:pPr lvl="1"/>
            <a:r>
              <a:rPr lang="en-US" dirty="0" smtClean="0"/>
              <a:t>LCD panel cell gap, twist angle, rubbing direction, pre-tilt</a:t>
            </a:r>
          </a:p>
          <a:p>
            <a:pPr lvl="1"/>
            <a:r>
              <a:rPr lang="en-US" dirty="0" smtClean="0"/>
              <a:t>Polarizer films and retardation films</a:t>
            </a:r>
          </a:p>
          <a:p>
            <a:pPr lvl="1"/>
            <a:r>
              <a:rPr lang="en-US" dirty="0" smtClean="0"/>
              <a:t>3D display components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9" y="1905000"/>
            <a:ext cx="4114800" cy="14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0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AxoScan Ellipsometer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2014, display companies in Japan, Taiwan, and China began using the new </a:t>
            </a:r>
            <a:r>
              <a:rPr lang="en-US" b="1" dirty="0" smtClean="0"/>
              <a:t>AxoScan </a:t>
            </a:r>
            <a:r>
              <a:rPr lang="en-US" b="1" dirty="0" err="1" smtClean="0"/>
              <a:t>Ellipsometer</a:t>
            </a:r>
            <a:r>
              <a:rPr lang="en-US" b="1" dirty="0" smtClean="0"/>
              <a:t> </a:t>
            </a:r>
            <a:r>
              <a:rPr lang="en-US" dirty="0" smtClean="0"/>
              <a:t>system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97" y="2743200"/>
            <a:ext cx="4060043" cy="24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Ellipsometry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Ellipsometry is </a:t>
            </a:r>
            <a:r>
              <a:rPr lang="en-US" dirty="0"/>
              <a:t>a</a:t>
            </a:r>
            <a:r>
              <a:rPr lang="en-US" dirty="0" smtClean="0"/>
              <a:t>n indirect </a:t>
            </a:r>
            <a:r>
              <a:rPr lang="en-US" dirty="0" smtClean="0"/>
              <a:t>way to measure the thickness of thin films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/>
              <a:t>Measure how </a:t>
            </a:r>
            <a:r>
              <a:rPr lang="en-US" dirty="0" smtClean="0"/>
              <a:t>sample </a:t>
            </a:r>
            <a:r>
              <a:rPr lang="en-US" dirty="0"/>
              <a:t>changes </a:t>
            </a:r>
            <a:r>
              <a:rPr lang="en-US" dirty="0" smtClean="0"/>
              <a:t>polarization </a:t>
            </a:r>
            <a:r>
              <a:rPr lang="en-US" dirty="0"/>
              <a:t>of reflected </a:t>
            </a:r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parameters by Ψ and </a:t>
            </a:r>
            <a:r>
              <a:rPr lang="en-US" dirty="0" smtClean="0"/>
              <a:t>Δ</a:t>
            </a:r>
          </a:p>
          <a:p>
            <a:pPr lvl="1"/>
            <a:r>
              <a:rPr lang="en-US" dirty="0" smtClean="0"/>
              <a:t>Use curve-fitting to match a mathematical model of film layers to the measurement</a:t>
            </a:r>
            <a:endParaRPr lang="en-US" dirty="0"/>
          </a:p>
        </p:txBody>
      </p:sp>
      <p:pic>
        <p:nvPicPr>
          <p:cNvPr id="5" name="Picture 2" descr="http://upload.wikimedia.org/wikipedia/commons/thumb/2/27/Ellipsometry_setup.svg/400px-Ellipsometry_setu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714290" cy="19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3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AxoScan Measurements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 measurements of SiO2 on Si thickness measurements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46466"/>
            <a:ext cx="4707895" cy="413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602722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AxoScan?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</a:t>
            </a:r>
            <a:r>
              <a:rPr lang="en-US" dirty="0" err="1" smtClean="0"/>
              <a:t>ellipsometer</a:t>
            </a:r>
            <a:r>
              <a:rPr lang="en-US" dirty="0" smtClean="0"/>
              <a:t> systems in the world market.  Why choose AxoScan?</a:t>
            </a:r>
          </a:p>
          <a:p>
            <a:endParaRPr lang="en-US" dirty="0"/>
          </a:p>
          <a:p>
            <a:r>
              <a:rPr lang="en-US" dirty="0" smtClean="0"/>
              <a:t>AxoScan features:</a:t>
            </a:r>
          </a:p>
          <a:p>
            <a:pPr lvl="1"/>
            <a:r>
              <a:rPr lang="en-US" i="1" dirty="0" smtClean="0"/>
              <a:t>Extremely high speed </a:t>
            </a:r>
            <a:r>
              <a:rPr lang="en-US" dirty="0" smtClean="0"/>
              <a:t>– only 30 mm per measurement point required</a:t>
            </a:r>
          </a:p>
          <a:p>
            <a:pPr lvl="1"/>
            <a:r>
              <a:rPr lang="en-US" i="1" dirty="0" smtClean="0"/>
              <a:t>Full Mueller matrix</a:t>
            </a:r>
            <a:r>
              <a:rPr lang="en-US" dirty="0" smtClean="0"/>
              <a:t> – allows generalized ellipsometry of anisotropic and transparent materials</a:t>
            </a:r>
          </a:p>
          <a:p>
            <a:pPr lvl="1"/>
            <a:endParaRPr lang="en-US" dirty="0"/>
          </a:p>
          <a:p>
            <a:r>
              <a:rPr lang="en-US" dirty="0"/>
              <a:t>There are </a:t>
            </a:r>
            <a:r>
              <a:rPr lang="en-US" b="1" dirty="0"/>
              <a:t>some applications </a:t>
            </a:r>
            <a:r>
              <a:rPr lang="en-US" dirty="0"/>
              <a:t>where </a:t>
            </a:r>
            <a:r>
              <a:rPr lang="en-US" dirty="0" smtClean="0"/>
              <a:t>AxoScan Features </a:t>
            </a:r>
            <a:r>
              <a:rPr lang="en-US" dirty="0"/>
              <a:t>offers significant </a:t>
            </a:r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6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Aniostropic</a:t>
            </a:r>
            <a:r>
              <a:rPr lang="en-US" dirty="0" smtClean="0"/>
              <a:t> Polyimide on 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i="1" dirty="0" smtClean="0"/>
              <a:t>thickness and anisotropy of PI on glass </a:t>
            </a:r>
            <a:r>
              <a:rPr lang="en-US" dirty="0" smtClean="0"/>
              <a:t>was not practical with previous </a:t>
            </a:r>
            <a:r>
              <a:rPr lang="en-US" dirty="0" err="1" smtClean="0"/>
              <a:t>ellipsometer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Axometrics developed this application working closely with several display companies</a:t>
            </a:r>
          </a:p>
          <a:p>
            <a:r>
              <a:rPr lang="en-US" dirty="0" smtClean="0"/>
              <a:t>Installed onto production lines in 2014 and 2015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05" y="3530598"/>
            <a:ext cx="350939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9600" y="3429000"/>
            <a:ext cx="4263005" cy="2406648"/>
            <a:chOff x="308995" y="3556002"/>
            <a:chExt cx="4263005" cy="24066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95" y="3556002"/>
              <a:ext cx="4263005" cy="238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531769"/>
              <a:ext cx="1668462" cy="43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453452"/>
      </p:ext>
    </p:extLst>
  </p:cSld>
  <p:clrMapOvr>
    <a:masterClrMapping/>
  </p:clrMapOvr>
</p:sld>
</file>

<file path=ppt/theme/theme1.xml><?xml version="1.0" encoding="utf-8"?>
<a:theme xmlns:a="http://schemas.openxmlformats.org/drawingml/2006/main" name="Axometrics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Axometrics Template</Template>
  <TotalTime>177</TotalTime>
  <Words>333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Axometrics Template</vt:lpstr>
      <vt:lpstr>The AxoScan™ Ellipsometer</vt:lpstr>
      <vt:lpstr>Axometrics</vt:lpstr>
      <vt:lpstr>Key Customers</vt:lpstr>
      <vt:lpstr>AxoScan</vt:lpstr>
      <vt:lpstr>AxoScan Ellipsometer</vt:lpstr>
      <vt:lpstr>Ellipsometry Overview</vt:lpstr>
      <vt:lpstr>AxoScan Measurements</vt:lpstr>
      <vt:lpstr>Why AxoScan?</vt:lpstr>
      <vt:lpstr>Aniostropic Polyimide on Glass</vt:lpstr>
      <vt:lpstr>Other Applications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Single-Wavelength Generalized Ellipsometry</dc:title>
  <dc:creator>Matthew H Smith</dc:creator>
  <cp:lastModifiedBy>Owner</cp:lastModifiedBy>
  <cp:revision>19</cp:revision>
  <dcterms:created xsi:type="dcterms:W3CDTF">2011-08-31T22:35:31Z</dcterms:created>
  <dcterms:modified xsi:type="dcterms:W3CDTF">2015-03-02T22:05:13Z</dcterms:modified>
</cp:coreProperties>
</file>