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7" r:id="rId3"/>
    <p:sldId id="257" r:id="rId4"/>
    <p:sldId id="272" r:id="rId5"/>
    <p:sldId id="269" r:id="rId6"/>
    <p:sldId id="273" r:id="rId7"/>
    <p:sldId id="271" r:id="rId8"/>
    <p:sldId id="276" r:id="rId9"/>
    <p:sldId id="280" r:id="rId10"/>
    <p:sldId id="281" r:id="rId11"/>
    <p:sldId id="283" r:id="rId12"/>
    <p:sldId id="270" r:id="rId13"/>
    <p:sldId id="279" r:id="rId14"/>
    <p:sldId id="284" r:id="rId15"/>
    <p:sldId id="300" r:id="rId16"/>
    <p:sldId id="292" r:id="rId17"/>
    <p:sldId id="260" r:id="rId18"/>
    <p:sldId id="263" r:id="rId19"/>
    <p:sldId id="298" r:id="rId20"/>
    <p:sldId id="264" r:id="rId21"/>
    <p:sldId id="262" r:id="rId22"/>
    <p:sldId id="293" r:id="rId23"/>
    <p:sldId id="294" r:id="rId24"/>
    <p:sldId id="295" r:id="rId25"/>
    <p:sldId id="299" r:id="rId26"/>
    <p:sldId id="301" r:id="rId27"/>
    <p:sldId id="261" r:id="rId28"/>
    <p:sldId id="278" r:id="rId29"/>
    <p:sldId id="306" r:id="rId30"/>
    <p:sldId id="302" r:id="rId31"/>
    <p:sldId id="303" r:id="rId32"/>
    <p:sldId id="304" r:id="rId33"/>
    <p:sldId id="305" r:id="rId34"/>
    <p:sldId id="274" r:id="rId35"/>
    <p:sldId id="307" r:id="rId36"/>
    <p:sldId id="275" r:id="rId37"/>
    <p:sldId id="285" r:id="rId38"/>
    <p:sldId id="286" r:id="rId39"/>
    <p:sldId id="288" r:id="rId40"/>
    <p:sldId id="308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mith" initials="MS" lastIdx="1" clrIdx="0">
    <p:extLst>
      <p:ext uri="{19B8F6BF-5375-455C-9EA6-DF929625EA0E}">
        <p15:presenceInfo xmlns:p15="http://schemas.microsoft.com/office/powerpoint/2012/main" userId="acb91fee119e93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026698"/>
    <a:srgbClr val="498434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7" autoAdjust="0"/>
    <p:restoredTop sz="94585" autoAdjust="0"/>
  </p:normalViewPr>
  <p:slideViewPr>
    <p:cSldViewPr>
      <p:cViewPr varScale="1">
        <p:scale>
          <a:sx n="94" d="100"/>
          <a:sy n="94" d="100"/>
        </p:scale>
        <p:origin x="98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 Unicode MS" pitchFamily="34" charset="-128"/>
              </a:defRPr>
            </a:lvl1pPr>
          </a:lstStyle>
          <a:p>
            <a:fld id="{478023E2-CC8D-49B9-9759-7A61DF828D01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 Unicode MS" pitchFamily="34" charset="-128"/>
              </a:defRPr>
            </a:lvl1pPr>
          </a:lstStyle>
          <a:p>
            <a:fld id="{90F15A3F-D8F3-49BA-A0C2-C8CB568247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B747DF-B869-4CAC-BACF-A41AEE6C91E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438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95B6FF-B37E-44A5-99D3-4AE0FEAF316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52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flip="none" rotWithShape="1">
          <a:gsLst>
            <a:gs pos="0">
              <a:schemeClr val="bg1">
                <a:alpha val="34000"/>
              </a:schemeClr>
            </a:gs>
            <a:gs pos="92000">
              <a:srgbClr val="668394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6526" y="131763"/>
            <a:ext cx="8856663" cy="59928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600" dirty="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2526" y="5264150"/>
            <a:ext cx="24892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8"/>
                <a:cs typeface="+mn-cs"/>
              </a:rPr>
              <a:t>Axometrics, Inc.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8"/>
                <a:cs typeface="+mn-cs"/>
              </a:rPr>
              <a:t>Huntsville, AL  35806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8"/>
                <a:cs typeface="+mn-cs"/>
              </a:rPr>
              <a:t>U.S.A.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800" y="2129985"/>
            <a:ext cx="7135200" cy="67687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639" y="2806854"/>
            <a:ext cx="7071840" cy="553018"/>
          </a:xfrm>
        </p:spPr>
        <p:txBody>
          <a:bodyPr/>
          <a:lstStyle>
            <a:lvl1pPr marL="0" indent="0" algn="l">
              <a:buNone/>
              <a:defRPr>
                <a:solidFill>
                  <a:srgbClr val="026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27478D-A9F6-4D80-A1E5-3FAF4DDC39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2A4AB376-ADB8-41E4-A3FA-F61F1EF60538}" type="datetime1">
              <a:rPr lang="en-US" smtClean="0"/>
              <a:t>2/18/2015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13B85-4959-4D2E-A159-9687B9E293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67190-57C1-4364-A5D3-3C1590798B91}" type="datetime1">
              <a:rPr lang="en-US" smtClean="0"/>
              <a:t>2/18/2015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438"/>
            <a:ext cx="91440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68288"/>
            <a:ext cx="82248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036638"/>
            <a:ext cx="8224838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FFFFFF"/>
                </a:solidFill>
                <a:ea typeface="Arial Unicode MS" pitchFamily="34" charset="-128"/>
                <a:cs typeface="Arial Unicode MS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6" y="6246815"/>
            <a:ext cx="212725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FFFFFF"/>
                </a:solidFill>
                <a:ea typeface="Arial Unicode MS" pitchFamily="34" charset="-128"/>
                <a:cs typeface="Arial Unicode MS" charset="0"/>
              </a:defRPr>
            </a:lvl1pPr>
          </a:lstStyle>
          <a:p>
            <a:fld id="{0F5A314F-7EBA-4810-8AF8-DC1A273E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578601" y="6526215"/>
            <a:ext cx="2127250" cy="20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FFFFFF"/>
                </a:solidFill>
                <a:ea typeface="Arial Unicode MS" pitchFamily="34" charset="-128"/>
                <a:cs typeface="Arial Unicode MS" charset="0"/>
              </a:defRPr>
            </a:lvl1pPr>
          </a:lstStyle>
          <a:p>
            <a:fld id="{9693D188-628E-499F-8A36-AC147DFFFBBD}" type="datetime1">
              <a:rPr lang="en-US" smtClean="0"/>
              <a:t>2/18/2015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+mj-lt"/>
          <a:ea typeface="Arial Unicode MS" pitchFamily="34" charset="-128"/>
          <a:cs typeface="+mj-cs"/>
        </a:defRPr>
      </a:lvl1pPr>
      <a:lvl2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2pPr>
      <a:lvl3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3pPr>
      <a:lvl4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4pPr>
      <a:lvl5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5pPr>
      <a:lvl6pPr marL="2280994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6pPr>
      <a:lvl7pPr marL="2695720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7pPr>
      <a:lvl8pPr marL="3110446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8pPr>
      <a:lvl9pPr marL="3525172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26698"/>
        </a:buClr>
        <a:buSzPct val="100000"/>
        <a:buFont typeface="Wingdings" pitchFamily="2" charset="2"/>
        <a:buChar char="§"/>
        <a:defRPr sz="25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3100" indent="-258763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026698"/>
        </a:buClr>
        <a:buSzPct val="10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Arial Unicode MS" pitchFamily="34" charset="-128"/>
        </a:defRPr>
      </a:lvl2pPr>
      <a:lvl3pPr marL="1036638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Arial Unicode MS" pitchFamily="34" charset="-128"/>
        </a:defRPr>
      </a:lvl3pPr>
      <a:lvl4pPr marL="1450975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Arial Unicode MS" pitchFamily="34" charset="-128"/>
        </a:defRPr>
      </a:lvl4pPr>
      <a:lvl5pPr marL="1865313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Arial Unicode MS" pitchFamily="34" charset="-128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2" y="1905002"/>
            <a:ext cx="8000999" cy="676275"/>
          </a:xfrm>
        </p:spPr>
        <p:txBody>
          <a:bodyPr/>
          <a:lstStyle/>
          <a:p>
            <a:pPr eaLnBrk="1" hangingPunct="1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LC Alignment Layer Measurement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2" y="2571750"/>
            <a:ext cx="7072313" cy="552450"/>
          </a:xfrm>
        </p:spPr>
        <p:txBody>
          <a:bodyPr/>
          <a:lstStyle/>
          <a:p>
            <a:pPr defTabSz="414726">
              <a:spcAft>
                <a:spcPts val="1293"/>
              </a:spcAft>
              <a:defRPr/>
            </a:pPr>
            <a:r>
              <a:rPr lang="en-US" dirty="0" smtClean="0"/>
              <a:t>Using the AxoScan™ </a:t>
            </a:r>
            <a:r>
              <a:rPr lang="en-US" dirty="0" smtClean="0"/>
              <a:t>VVRM and VRTF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Refractive Index </a:t>
            </a:r>
            <a:r>
              <a:rPr lang="en-US" sz="2400" dirty="0" smtClean="0"/>
              <a:t>–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rubbed PI, the anisotropy is always just </a:t>
                </a:r>
                <a:r>
                  <a:rPr lang="el-GR" dirty="0"/>
                  <a:t>Δ</a:t>
                </a:r>
                <a:r>
                  <a:rPr lang="en-US" dirty="0" smtClean="0"/>
                  <a:t>n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026698"/>
                    </a:solidFill>
                  </a:rPr>
                  <a:t>But some types of photo-aligned PI have </a:t>
                </a:r>
                <a:r>
                  <a:rPr lang="en-US" b="1" i="1" dirty="0" smtClean="0">
                    <a:solidFill>
                      <a:srgbClr val="026698"/>
                    </a:solidFill>
                  </a:rPr>
                  <a:t>both</a:t>
                </a:r>
                <a:r>
                  <a:rPr lang="en-US" b="1" dirty="0" smtClean="0">
                    <a:solidFill>
                      <a:srgbClr val="026698"/>
                    </a:solidFill>
                  </a:rPr>
                  <a:t> </a:t>
                </a:r>
                <a:r>
                  <a:rPr lang="el-GR" b="1" dirty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b="1" i="1" dirty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b="1" dirty="0" smtClean="0">
                    <a:solidFill>
                      <a:srgbClr val="026698"/>
                    </a:solidFill>
                  </a:rPr>
                  <a:t> and </a:t>
                </a:r>
                <a:r>
                  <a:rPr lang="el-GR" b="1" dirty="0" smtClean="0">
                    <a:solidFill>
                      <a:srgbClr val="026698"/>
                    </a:solidFill>
                  </a:rPr>
                  <a:t>Δ</a:t>
                </a:r>
                <a:r>
                  <a:rPr lang="en-US" b="1" i="1" dirty="0" smtClean="0">
                    <a:solidFill>
                      <a:srgbClr val="026698"/>
                    </a:solidFill>
                  </a:rPr>
                  <a:t>k</a:t>
                </a:r>
              </a:p>
              <a:p>
                <a:pPr lvl="1"/>
                <a:r>
                  <a:rPr lang="en-US" dirty="0" smtClean="0"/>
                  <a:t>In this case, the </a:t>
                </a:r>
                <a:r>
                  <a:rPr lang="en-US" b="1" dirty="0" smtClean="0">
                    <a:solidFill>
                      <a:srgbClr val="026698"/>
                    </a:solidFill>
                  </a:rPr>
                  <a:t>total anisotropy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i="1" dirty="0" smtClean="0"/>
                  <a:t>ñ</a:t>
                </a:r>
                <a:r>
                  <a:rPr lang="en-US" dirty="0" smtClean="0"/>
                  <a:t> can be found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For these types of photo-aligned PI, it is absolutely necessary to measure both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/>
                  <a:t> and </a:t>
                </a:r>
                <a:r>
                  <a:rPr lang="el-GR" dirty="0"/>
                  <a:t>Δ</a:t>
                </a:r>
                <a:r>
                  <a:rPr lang="en-US" i="1" dirty="0" smtClean="0"/>
                  <a:t>k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026698"/>
                    </a:solidFill>
                  </a:rPr>
                  <a:t>AxoScan system measures both </a:t>
                </a:r>
                <a:r>
                  <a:rPr lang="el-GR" b="1" dirty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b="1" i="1" dirty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b="1" dirty="0">
                    <a:solidFill>
                      <a:srgbClr val="026698"/>
                    </a:solidFill>
                  </a:rPr>
                  <a:t> and </a:t>
                </a:r>
                <a:r>
                  <a:rPr lang="el-GR" b="1" dirty="0">
                    <a:solidFill>
                      <a:srgbClr val="026698"/>
                    </a:solidFill>
                  </a:rPr>
                  <a:t>Δ</a:t>
                </a:r>
                <a:r>
                  <a:rPr lang="en-US" b="1" i="1" dirty="0" smtClean="0">
                    <a:solidFill>
                      <a:srgbClr val="026698"/>
                    </a:solidFill>
                  </a:rPr>
                  <a:t>k</a:t>
                </a:r>
                <a:r>
                  <a:rPr lang="en-US" b="1" dirty="0" smtClean="0">
                    <a:solidFill>
                      <a:srgbClr val="026698"/>
                    </a:solidFill>
                  </a:rPr>
                  <a:t> without difficulty</a:t>
                </a:r>
                <a:endParaRPr lang="en-US" b="1" dirty="0">
                  <a:solidFill>
                    <a:srgbClr val="026698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9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Analysis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analysis methods depending on the sample type:</a:t>
            </a:r>
            <a:endParaRPr lang="en-US" b="1" i="1" dirty="0" smtClean="0"/>
          </a:p>
          <a:p>
            <a:pPr lvl="1"/>
            <a:r>
              <a:rPr lang="en-US" b="1" i="1" dirty="0" smtClean="0"/>
              <a:t>Generalized Ellipsometry (GE)</a:t>
            </a:r>
          </a:p>
          <a:p>
            <a:pPr lvl="2"/>
            <a:r>
              <a:rPr lang="en-US" dirty="0" smtClean="0"/>
              <a:t>Industry-standard technique for characterizing anisotropic thin films</a:t>
            </a:r>
          </a:p>
          <a:p>
            <a:pPr lvl="2"/>
            <a:r>
              <a:rPr lang="en-US" dirty="0" smtClean="0"/>
              <a:t>Actual measurement of thickness, anisotropy, orientation, and tilt</a:t>
            </a:r>
          </a:p>
          <a:p>
            <a:pPr lvl="2"/>
            <a:r>
              <a:rPr lang="en-US" dirty="0" smtClean="0"/>
              <a:t>Can be used when the layer structure is simple and uniform</a:t>
            </a:r>
          </a:p>
          <a:p>
            <a:pPr lvl="2"/>
            <a:r>
              <a:rPr lang="en-US" dirty="0" smtClean="0">
                <a:solidFill>
                  <a:srgbClr val="026698"/>
                </a:solidFill>
              </a:rPr>
              <a:t>This is the preferred technique</a:t>
            </a:r>
          </a:p>
          <a:p>
            <a:pPr lvl="1"/>
            <a:r>
              <a:rPr lang="en-US" b="1" i="1" dirty="0" smtClean="0"/>
              <a:t>Fast Mueller Matrix Method (FMMM)</a:t>
            </a:r>
          </a:p>
          <a:p>
            <a:pPr lvl="2"/>
            <a:r>
              <a:rPr lang="en-US" dirty="0" smtClean="0"/>
              <a:t>Developed by Axometrics </a:t>
            </a:r>
            <a:r>
              <a:rPr lang="en-US" sz="1000" dirty="0" smtClean="0"/>
              <a:t>(Patent Pending)</a:t>
            </a:r>
            <a:endParaRPr lang="en-US" dirty="0" smtClean="0"/>
          </a:p>
          <a:p>
            <a:pPr lvl="2"/>
            <a:r>
              <a:rPr lang="en-US" dirty="0" smtClean="0"/>
              <a:t>Actual measurement of orientation, </a:t>
            </a:r>
            <a:r>
              <a:rPr lang="en-US" i="1" dirty="0" smtClean="0"/>
              <a:t>relative</a:t>
            </a:r>
            <a:r>
              <a:rPr lang="en-US" dirty="0" smtClean="0"/>
              <a:t> measurement of orientation and tilt</a:t>
            </a:r>
          </a:p>
          <a:p>
            <a:pPr lvl="2"/>
            <a:r>
              <a:rPr lang="en-US" dirty="0" smtClean="0"/>
              <a:t>Can be used on complex and pixelated layers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26698"/>
                </a:solidFill>
              </a:rPr>
              <a:t>AxoScan performs GE and FMMM at the same speed!</a:t>
            </a:r>
            <a:endParaRPr lang="en-US" b="1" dirty="0">
              <a:solidFill>
                <a:srgbClr val="02669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26232"/>
            <a:ext cx="4186238" cy="4901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 on dummy glass, or on areas between cells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 on CF glass active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 on TFT glass active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 on TFT glass active area with planarization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56343"/>
            <a:ext cx="39624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AxoScan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performance depends strongly on sample type</a:t>
            </a:r>
          </a:p>
          <a:p>
            <a:pPr lvl="1"/>
            <a:r>
              <a:rPr lang="en-US" dirty="0" smtClean="0"/>
              <a:t>Pixel geometry, PI material, exposure / rubbing strength, etc.</a:t>
            </a:r>
          </a:p>
          <a:p>
            <a:pPr lvl="1"/>
            <a:endParaRPr lang="en-US" dirty="0"/>
          </a:p>
          <a:p>
            <a:r>
              <a:rPr lang="en-US" dirty="0" smtClean="0"/>
              <a:t>See the following are guidelines.  Note that testing on actual customer samples is always recommended.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8839200" cy="28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 measurement specification in cases where excellent performance can be achieve: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time:		30 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Thickness:		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0.1 nm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Anisotropy:				3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= 0.5% CV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Anisotropy orientation: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0.1°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563" lvl="1" indent="-309563">
              <a:spcAft>
                <a:spcPts val="1288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performance is strongly affected by factors including p</a:t>
            </a:r>
            <a:r>
              <a:rPr lang="en-US" dirty="0" smtClean="0"/>
              <a:t>ixel </a:t>
            </a:r>
            <a:r>
              <a:rPr lang="en-US" dirty="0"/>
              <a:t>geometry, PI material, exposure / rubbing strength, etc.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consider sending samples to Axometrics for testing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Basic Overview of PI Testing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AxoScan System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Analysis Methods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Generalized 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Fast Mueller Matrix Method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Lab Systems and Production Systems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AxoScan-HSO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uses the AxoScan sensor for the high-sensitivity option (HSO)</a:t>
            </a:r>
          </a:p>
          <a:p>
            <a:pPr lvl="1"/>
            <a:r>
              <a:rPr lang="en-US" dirty="0" smtClean="0"/>
              <a:t>Uses photo-multiplier tube detection due to low light level from glass reflection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162800" cy="24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Polarization State Possibilities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219200"/>
            <a:ext cx="4308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4"/>
          <p:cNvSpPr>
            <a:spLocks/>
          </p:cNvSpPr>
          <p:nvPr/>
        </p:nvSpPr>
        <p:spPr bwMode="auto">
          <a:xfrm>
            <a:off x="7756525" y="1295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086725" y="1879600"/>
            <a:ext cx="989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latin typeface="Arial" pitchFamily="34" charset="0"/>
                <a:ea typeface="Arial Unicode MS" panose="020B0604020202020204" pitchFamily="34" charset="-128"/>
              </a:rPr>
              <a:t>right-hand</a:t>
            </a:r>
          </a:p>
          <a:p>
            <a:pPr eaLnBrk="1" hangingPunct="1"/>
            <a:r>
              <a:rPr lang="en-US" sz="1400" dirty="0">
                <a:latin typeface="Arial" pitchFamily="34" charset="0"/>
                <a:ea typeface="Arial Unicode MS" panose="020B0604020202020204" pitchFamily="34" charset="-128"/>
              </a:rPr>
              <a:t>rotation</a:t>
            </a:r>
          </a:p>
        </p:txBody>
      </p:sp>
      <p:sp>
        <p:nvSpPr>
          <p:cNvPr id="11272" name="AutoShape 6"/>
          <p:cNvSpPr>
            <a:spLocks/>
          </p:cNvSpPr>
          <p:nvPr/>
        </p:nvSpPr>
        <p:spPr bwMode="auto">
          <a:xfrm>
            <a:off x="7756525" y="42672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8099425" y="4775200"/>
            <a:ext cx="880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latin typeface="Arial" pitchFamily="34" charset="0"/>
                <a:ea typeface="Arial Unicode MS" panose="020B0604020202020204" pitchFamily="34" charset="-128"/>
              </a:rPr>
              <a:t>left-hand</a:t>
            </a:r>
          </a:p>
          <a:p>
            <a:pPr eaLnBrk="1" hangingPunct="1"/>
            <a:r>
              <a:rPr lang="en-US" sz="1400" dirty="0">
                <a:latin typeface="Arial" pitchFamily="34" charset="0"/>
                <a:ea typeface="Arial Unicode MS" panose="020B0604020202020204" pitchFamily="34" charset="-128"/>
              </a:rPr>
              <a:t>rotation</a:t>
            </a:r>
          </a:p>
        </p:txBody>
      </p:sp>
      <p:sp>
        <p:nvSpPr>
          <p:cNvPr id="11274" name="AutoShape 8"/>
          <p:cNvSpPr>
            <a:spLocks/>
          </p:cNvSpPr>
          <p:nvPr/>
        </p:nvSpPr>
        <p:spPr bwMode="auto">
          <a:xfrm>
            <a:off x="7756525" y="32004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8099425" y="3479800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latin typeface="Arial" pitchFamily="34" charset="0"/>
                <a:ea typeface="Arial Unicode MS" panose="020B0604020202020204" pitchFamily="34" charset="-128"/>
              </a:rPr>
              <a:t>linear</a:t>
            </a:r>
          </a:p>
        </p:txBody>
      </p:sp>
      <p:sp>
        <p:nvSpPr>
          <p:cNvPr id="1127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3733800" cy="5181600"/>
          </a:xfrm>
        </p:spPr>
        <p:txBody>
          <a:bodyPr/>
          <a:lstStyle/>
          <a:p>
            <a:pPr eaLnBrk="1" hangingPunct="1"/>
            <a:r>
              <a:rPr lang="en-US" b="1" dirty="0" smtClean="0"/>
              <a:t>Polarization state of light</a:t>
            </a:r>
            <a:r>
              <a:rPr lang="en-US" dirty="0" smtClean="0"/>
              <a:t> can be an arbitrary ellipse</a:t>
            </a:r>
          </a:p>
          <a:p>
            <a:pPr lvl="1" eaLnBrk="1" hangingPunct="1"/>
            <a:r>
              <a:rPr lang="en-US" dirty="0" smtClean="0"/>
              <a:t>Circular</a:t>
            </a:r>
          </a:p>
          <a:p>
            <a:pPr lvl="1" eaLnBrk="1" hangingPunct="1"/>
            <a:r>
              <a:rPr lang="en-US" dirty="0" smtClean="0"/>
              <a:t>Elliptical</a:t>
            </a:r>
          </a:p>
          <a:p>
            <a:pPr lvl="1" eaLnBrk="1" hangingPunct="1"/>
            <a:r>
              <a:rPr lang="en-US" dirty="0" smtClean="0"/>
              <a:t>Linear</a:t>
            </a:r>
          </a:p>
          <a:p>
            <a:pPr lvl="1" eaLnBrk="1" hangingPunct="1"/>
            <a:r>
              <a:rPr lang="en-US" dirty="0" smtClean="0"/>
              <a:t>Clockwise rotation</a:t>
            </a:r>
          </a:p>
          <a:p>
            <a:pPr lvl="2" eaLnBrk="1" hangingPunct="1"/>
            <a:r>
              <a:rPr lang="en-US" dirty="0" smtClean="0"/>
              <a:t>Right-handed</a:t>
            </a:r>
          </a:p>
          <a:p>
            <a:pPr lvl="1" eaLnBrk="1" hangingPunct="1"/>
            <a:r>
              <a:rPr lang="en-US" dirty="0" smtClean="0"/>
              <a:t>Counterclockwise rotation</a:t>
            </a:r>
          </a:p>
          <a:p>
            <a:pPr lvl="2" eaLnBrk="1" hangingPunct="1"/>
            <a:r>
              <a:rPr lang="en-US" dirty="0" smtClean="0"/>
              <a:t>Left-handed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idx="10"/>
          </p:nvPr>
        </p:nvSpPr>
        <p:spPr>
          <a:xfrm>
            <a:off x="3127375" y="6246813"/>
            <a:ext cx="2895600" cy="4699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AxoScan Sensor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 the sample with 120 different </a:t>
            </a:r>
            <a:r>
              <a:rPr lang="en-US" sz="2000" dirty="0"/>
              <a:t>polarization states </a:t>
            </a:r>
            <a:r>
              <a:rPr lang="en-US" sz="2000" dirty="0" smtClean="0"/>
              <a:t>in </a:t>
            </a:r>
            <a:r>
              <a:rPr lang="en-US" sz="2000" dirty="0"/>
              <a:t>30 ms</a:t>
            </a:r>
          </a:p>
          <a:p>
            <a:r>
              <a:rPr lang="en-US" sz="2000" dirty="0" smtClean="0"/>
              <a:t>All </a:t>
            </a:r>
            <a:r>
              <a:rPr lang="en-US" sz="2000" dirty="0"/>
              <a:t>types of states:</a:t>
            </a:r>
          </a:p>
          <a:p>
            <a:pPr lvl="1"/>
            <a:r>
              <a:rPr lang="en-US" sz="1800" dirty="0"/>
              <a:t>Linear polarization, Elliptical polarization, Left-Handed and Right-Handed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956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MMP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72" y="914400"/>
            <a:ext cx="210802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AxoScan Sensor Theory </a:t>
            </a:r>
            <a:r>
              <a:rPr lang="en-US" sz="2400" dirty="0"/>
              <a:t>– Continued</a:t>
            </a:r>
            <a:endParaRPr lang="en-US" sz="1800" dirty="0"/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58674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Fixed polarizer followed by a rotating retarder generates </a:t>
            </a:r>
            <a:r>
              <a:rPr lang="en-US" dirty="0" smtClean="0"/>
              <a:t>these polarization states: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rotating retarder followed by a </a:t>
            </a:r>
            <a:r>
              <a:rPr lang="en-US" dirty="0" smtClean="0"/>
              <a:t>fixed polarizer analyzes states after the sample</a:t>
            </a:r>
            <a:endParaRPr lang="en-US" dirty="0" smtClean="0"/>
          </a:p>
          <a:p>
            <a:pPr eaLnBrk="1" hangingPunct="1"/>
            <a:r>
              <a:rPr lang="en-US" dirty="0" smtClean="0"/>
              <a:t>Analyzer retarder </a:t>
            </a:r>
            <a:r>
              <a:rPr lang="en-US" dirty="0" smtClean="0"/>
              <a:t>rotates five times faster than the </a:t>
            </a:r>
            <a:r>
              <a:rPr lang="en-US" dirty="0" smtClean="0"/>
              <a:t>generator.</a:t>
            </a:r>
          </a:p>
          <a:p>
            <a:pPr eaLnBrk="1" hangingPunct="1"/>
            <a:r>
              <a:rPr lang="en-US" dirty="0" smtClean="0"/>
              <a:t>Provides </a:t>
            </a:r>
            <a:r>
              <a:rPr lang="en-US" dirty="0" smtClean="0"/>
              <a:t>a sufficient variety </a:t>
            </a:r>
            <a:r>
              <a:rPr lang="en-US" dirty="0" smtClean="0"/>
              <a:t>polarization </a:t>
            </a:r>
            <a:r>
              <a:rPr lang="en-US" dirty="0" smtClean="0"/>
              <a:t>states to calculate the Mueller matrix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1671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0A13B85-4959-4D2E-A159-9687B9E293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7375" y="6246813"/>
            <a:ext cx="2895600" cy="4699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Axometrics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Founded in 2002</a:t>
            </a:r>
          </a:p>
          <a:p>
            <a:pPr eaLnBrk="1" hangingPunct="1"/>
            <a:r>
              <a:rPr lang="en-US" dirty="0" smtClean="0"/>
              <a:t>Huntsville, Alabama, U.S.A</a:t>
            </a:r>
          </a:p>
          <a:p>
            <a:pPr eaLnBrk="1" hangingPunct="1"/>
            <a:r>
              <a:rPr lang="en-US" dirty="0" smtClean="0"/>
              <a:t>A world leader in polarized light optical measurement systems</a:t>
            </a:r>
          </a:p>
          <a:p>
            <a:pPr eaLnBrk="1" hangingPunct="1"/>
            <a:r>
              <a:rPr lang="en-US" dirty="0" smtClean="0"/>
              <a:t>Primary focus is the LCD industry</a:t>
            </a:r>
          </a:p>
          <a:p>
            <a:pPr lvl="1" eaLnBrk="1" hangingPunct="1"/>
            <a:r>
              <a:rPr lang="en-US" dirty="0" smtClean="0"/>
              <a:t>Hundreds of systems shipped throughout Asia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" y="3581402"/>
            <a:ext cx="5105400" cy="22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77" y="3634165"/>
            <a:ext cx="2671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AxoScan Sensor </a:t>
            </a:r>
            <a:r>
              <a:rPr lang="en-US" dirty="0" smtClean="0"/>
              <a:t>Theory </a:t>
            </a:r>
            <a:r>
              <a:rPr lang="en-US" sz="2400" dirty="0" smtClean="0"/>
              <a:t>–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Mathematics </a:t>
            </a:r>
            <a:r>
              <a:rPr lang="en-US" sz="2000" dirty="0"/>
              <a:t>for calculating the Mueller </a:t>
            </a:r>
            <a:r>
              <a:rPr lang="en-US" sz="2000" dirty="0" smtClean="0"/>
              <a:t>matrix:</a:t>
            </a:r>
            <a:endParaRPr lang="en-US" sz="2000" dirty="0"/>
          </a:p>
          <a:p>
            <a:pPr lvl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 smtClean="0"/>
              <a:t>Creates 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polarization </a:t>
            </a:r>
            <a:r>
              <a:rPr lang="en-US" sz="2000" dirty="0" smtClean="0"/>
              <a:t>states </a:t>
            </a:r>
            <a:r>
              <a:rPr lang="en-US" sz="2000" dirty="0"/>
              <a:t>with a </a:t>
            </a:r>
            <a:r>
              <a:rPr lang="en-US" sz="2000" b="1" dirty="0">
                <a:solidFill>
                  <a:srgbClr val="026698"/>
                </a:solidFill>
              </a:rPr>
              <a:t>known</a:t>
            </a:r>
            <a:r>
              <a:rPr lang="en-US" sz="2000" dirty="0">
                <a:solidFill>
                  <a:srgbClr val="026698"/>
                </a:solidFill>
              </a:rPr>
              <a:t> </a:t>
            </a:r>
            <a:r>
              <a:rPr lang="en-US" sz="2000" dirty="0"/>
              <a:t>Stokes vector </a:t>
            </a:r>
            <a:r>
              <a:rPr lang="en-US" sz="2000" b="1" dirty="0" err="1" smtClean="0"/>
              <a:t>S</a:t>
            </a:r>
            <a:r>
              <a:rPr lang="en-US" sz="2000" baseline="-25000" dirty="0" err="1" smtClean="0"/>
              <a:t>n</a:t>
            </a:r>
            <a:endParaRPr lang="en-US" sz="2000" dirty="0"/>
          </a:p>
          <a:p>
            <a:pPr lvl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Each </a:t>
            </a:r>
            <a:r>
              <a:rPr lang="en-US" sz="2000" b="1" dirty="0" err="1" smtClean="0"/>
              <a:t>S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interacts with the </a:t>
            </a:r>
            <a:r>
              <a:rPr lang="en-US" sz="2000" b="1" dirty="0">
                <a:solidFill>
                  <a:srgbClr val="026698"/>
                </a:solidFill>
              </a:rPr>
              <a:t>unknown</a:t>
            </a:r>
            <a:r>
              <a:rPr lang="en-US" sz="2000" dirty="0">
                <a:solidFill>
                  <a:srgbClr val="026698"/>
                </a:solidFill>
              </a:rPr>
              <a:t> </a:t>
            </a:r>
            <a:r>
              <a:rPr lang="en-US" sz="2000" dirty="0"/>
              <a:t>Mueller matrix </a:t>
            </a:r>
            <a:r>
              <a:rPr lang="en-US" sz="2000" b="1" dirty="0" smtClean="0"/>
              <a:t>M</a:t>
            </a:r>
            <a:endParaRPr lang="en-US" sz="2000" dirty="0"/>
          </a:p>
          <a:p>
            <a:pPr lvl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 smtClean="0"/>
              <a:t>Then they interact </a:t>
            </a:r>
            <a:r>
              <a:rPr lang="en-US" sz="2000" dirty="0"/>
              <a:t>with </a:t>
            </a:r>
            <a:r>
              <a:rPr lang="en-US" sz="2000" b="1" dirty="0" smtClean="0">
                <a:solidFill>
                  <a:srgbClr val="026698"/>
                </a:solidFill>
              </a:rPr>
              <a:t>known</a:t>
            </a:r>
            <a:r>
              <a:rPr lang="en-US" sz="2000" dirty="0" smtClean="0">
                <a:solidFill>
                  <a:srgbClr val="026698"/>
                </a:solidFill>
              </a:rPr>
              <a:t> </a:t>
            </a:r>
            <a:r>
              <a:rPr lang="en-US" sz="2000" dirty="0"/>
              <a:t>Stokes vector </a:t>
            </a:r>
            <a:r>
              <a:rPr lang="en-US" sz="2000" b="1" dirty="0"/>
              <a:t>A</a:t>
            </a:r>
            <a:r>
              <a:rPr lang="en-US" sz="2000" baseline="-25000" dirty="0"/>
              <a:t>n</a:t>
            </a:r>
            <a:r>
              <a:rPr lang="en-US" sz="2000" dirty="0"/>
              <a:t> </a:t>
            </a:r>
            <a:r>
              <a:rPr lang="en-US" sz="2000" dirty="0" smtClean="0"/>
              <a:t>of the analyzer</a:t>
            </a:r>
            <a:endParaRPr lang="en-US" sz="2000" dirty="0"/>
          </a:p>
          <a:p>
            <a:pPr lvl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000" dirty="0"/>
              <a:t>Then </a:t>
            </a:r>
            <a:r>
              <a:rPr lang="en-US" sz="2000" b="1" dirty="0">
                <a:solidFill>
                  <a:srgbClr val="026698"/>
                </a:solidFill>
              </a:rPr>
              <a:t>measure</a:t>
            </a:r>
            <a:r>
              <a:rPr lang="en-US" sz="2000" dirty="0">
                <a:solidFill>
                  <a:srgbClr val="026698"/>
                </a:solidFill>
              </a:rPr>
              <a:t> </a:t>
            </a:r>
            <a:r>
              <a:rPr lang="en-US" sz="2000" dirty="0"/>
              <a:t>the intensity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n</a:t>
            </a:r>
            <a:r>
              <a:rPr lang="en-US" sz="2000" dirty="0"/>
              <a:t> for each of the </a:t>
            </a:r>
            <a:r>
              <a:rPr lang="en-US" sz="2000" i="1" dirty="0"/>
              <a:t>n</a:t>
            </a:r>
            <a:r>
              <a:rPr lang="en-US" sz="2000" dirty="0"/>
              <a:t> states</a:t>
            </a:r>
          </a:p>
          <a:p>
            <a:pPr>
              <a:buClr>
                <a:schemeClr val="tx1"/>
              </a:buClr>
              <a:buSzTx/>
            </a:pPr>
            <a:r>
              <a:rPr lang="en-US" sz="2000" dirty="0"/>
              <a:t>Each measured intensity is defined by the dot product:</a:t>
            </a:r>
          </a:p>
          <a:p>
            <a:pPr marL="0" indent="0" algn="ctr">
              <a:buClr>
                <a:schemeClr val="tx1"/>
              </a:buClr>
              <a:buSzTx/>
              <a:buNone/>
            </a:pPr>
            <a:r>
              <a:rPr lang="en-US" sz="2000" i="1" dirty="0" err="1"/>
              <a:t>P</a:t>
            </a:r>
            <a:r>
              <a:rPr lang="en-US" sz="2000" baseline="-25000" dirty="0" err="1"/>
              <a:t>n</a:t>
            </a:r>
            <a:r>
              <a:rPr lang="en-US" sz="2000" dirty="0"/>
              <a:t> = (</a:t>
            </a:r>
            <a:r>
              <a:rPr lang="en-US" sz="2000" b="1" dirty="0"/>
              <a:t>A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  <a:r>
              <a:rPr lang="en-US" sz="2000" baseline="30000" dirty="0" err="1"/>
              <a:t>T</a:t>
            </a:r>
            <a:r>
              <a:rPr lang="en-US" sz="2000" dirty="0" err="1">
                <a:cs typeface="Arial" pitchFamily="34" charset="0"/>
              </a:rPr>
              <a:t>·</a:t>
            </a:r>
            <a:r>
              <a:rPr lang="en-US" sz="2000" b="1" dirty="0" err="1"/>
              <a:t>M</a:t>
            </a:r>
            <a:r>
              <a:rPr lang="en-US" sz="2000" dirty="0" err="1">
                <a:cs typeface="Arial" pitchFamily="34" charset="0"/>
              </a:rPr>
              <a:t>·</a:t>
            </a:r>
            <a:r>
              <a:rPr lang="en-US" sz="2000" b="1" dirty="0" err="1"/>
              <a:t>S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pPr>
              <a:buClr>
                <a:schemeClr val="tx1"/>
              </a:buClr>
              <a:buSzTx/>
            </a:pPr>
            <a:r>
              <a:rPr lang="en-US" sz="2000" dirty="0" smtClean="0"/>
              <a:t>Use linear algebra technique (matrix pseudo-inverse) to find </a:t>
            </a:r>
            <a:r>
              <a:rPr lang="en-US" sz="2000" b="1" dirty="0" smtClean="0"/>
              <a:t>M</a:t>
            </a:r>
          </a:p>
          <a:p>
            <a:pPr>
              <a:buClr>
                <a:schemeClr val="tx1"/>
              </a:buClr>
              <a:buSzTx/>
            </a:pPr>
            <a:r>
              <a:rPr lang="en-US" sz="2000" dirty="0" smtClean="0"/>
              <a:t>Full details can be found here: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" y="5029200"/>
            <a:ext cx="78064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01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R</a:t>
            </a:r>
            <a:r>
              <a:rPr lang="en-US" sz="1800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 A. </a:t>
            </a:r>
            <a:r>
              <a:rPr lang="en-US" sz="1800" dirty="0" err="1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Chipman</a:t>
            </a:r>
            <a:r>
              <a:rPr lang="en-US" sz="1800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, </a:t>
            </a:r>
            <a:r>
              <a:rPr lang="en-US" sz="1800" i="1" dirty="0" err="1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Polarimetry</a:t>
            </a:r>
            <a:r>
              <a:rPr lang="en-US" sz="1800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, Ch. 22 in </a:t>
            </a:r>
            <a:r>
              <a:rPr lang="en-US" sz="1800" i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Handbook of Optics Vol. II, 2nd Ed.</a:t>
            </a:r>
            <a:r>
              <a:rPr lang="en-US" sz="1800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, </a:t>
            </a:r>
          </a:p>
          <a:p>
            <a:pPr eaLnBrk="1" hangingPunct="1"/>
            <a:r>
              <a:rPr lang="en-US" sz="1800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M. Bass ed., McGraw-Hill, New York, 1995.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517003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Typical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measurement recipe: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Measure the Mueller matrix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Rotate the sample by 20° and measure the Mueller matrix again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Repeat 19 times until reaching full 360° rotation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Perform either GE or FMMM analysis</a:t>
            </a:r>
          </a:p>
          <a:p>
            <a:pPr lvl="1"/>
            <a:r>
              <a:rPr lang="en-US" sz="1800" dirty="0" smtClean="0">
                <a:solidFill>
                  <a:srgbClr val="026698"/>
                </a:solidFill>
                <a:latin typeface="Arial" pitchFamily="34" charset="0"/>
                <a:cs typeface="Arial" pitchFamily="34" charset="0"/>
              </a:rPr>
              <a:t>Requires 30 seconds</a:t>
            </a:r>
          </a:p>
          <a:p>
            <a:pPr marL="414337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28" y="5446202"/>
            <a:ext cx="1668462" cy="43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612" y="4191000"/>
            <a:ext cx="4194788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Tunable Visible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Tune any wavelength 400 ~ 800 nm.  Important if samples have multiple layers</a:t>
            </a:r>
          </a:p>
          <a:p>
            <a:r>
              <a:rPr lang="en-US" sz="2000" dirty="0" smtClean="0"/>
              <a:t>Incoherent (non-laser) light removes interference problems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3190"/>
            <a:ext cx="3482747" cy="36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81" y="2115380"/>
            <a:ext cx="3856677" cy="39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4724400" cy="5091112"/>
          </a:xfrm>
        </p:spPr>
        <p:txBody>
          <a:bodyPr/>
          <a:lstStyle/>
          <a:p>
            <a:r>
              <a:rPr lang="en-US" dirty="0" smtClean="0"/>
              <a:t>AxoScan uses </a:t>
            </a:r>
            <a:r>
              <a:rPr lang="en-US" dirty="0" smtClean="0"/>
              <a:t>either 3 </a:t>
            </a:r>
            <a:r>
              <a:rPr lang="en-US" dirty="0"/>
              <a:t>mm optical beam </a:t>
            </a:r>
            <a:r>
              <a:rPr lang="en-US" dirty="0" smtClean="0"/>
              <a:t>standard </a:t>
            </a:r>
          </a:p>
          <a:p>
            <a:r>
              <a:rPr lang="en-US" dirty="0" smtClean="0"/>
              <a:t>Average </a:t>
            </a:r>
            <a:r>
              <a:rPr lang="en-US" dirty="0"/>
              <a:t>value of several </a:t>
            </a:r>
            <a:r>
              <a:rPr lang="en-US" dirty="0" smtClean="0"/>
              <a:t>pixels</a:t>
            </a:r>
          </a:p>
          <a:p>
            <a:pPr lvl="1"/>
            <a:r>
              <a:rPr lang="en-US" b="1" dirty="0" smtClean="0">
                <a:solidFill>
                  <a:srgbClr val="026698"/>
                </a:solidFill>
              </a:rPr>
              <a:t>No focusing needed</a:t>
            </a:r>
          </a:p>
          <a:p>
            <a:pPr lvl="1"/>
            <a:r>
              <a:rPr lang="en-US" b="1" dirty="0" smtClean="0">
                <a:solidFill>
                  <a:srgbClr val="026698"/>
                </a:solidFill>
              </a:rPr>
              <a:t>No </a:t>
            </a:r>
            <a:r>
              <a:rPr lang="en-US" b="1" dirty="0">
                <a:solidFill>
                  <a:srgbClr val="026698"/>
                </a:solidFill>
              </a:rPr>
              <a:t>precision </a:t>
            </a:r>
            <a:r>
              <a:rPr lang="en-US" b="1" dirty="0" smtClean="0">
                <a:solidFill>
                  <a:srgbClr val="026698"/>
                </a:solidFill>
              </a:rPr>
              <a:t>alignment needed</a:t>
            </a:r>
          </a:p>
          <a:p>
            <a:pPr lvl="1"/>
            <a:r>
              <a:rPr lang="en-US" dirty="0" smtClean="0"/>
              <a:t>Using incoherent light source (not laser) reduces problems with interference fringes and </a:t>
            </a:r>
            <a:r>
              <a:rPr lang="en-US" dirty="0" smtClean="0"/>
              <a:t>diffraction</a:t>
            </a:r>
            <a:endParaRPr lang="en-US" dirty="0"/>
          </a:p>
          <a:p>
            <a:r>
              <a:rPr lang="en-US" dirty="0" smtClean="0"/>
              <a:t>Other spot sizes:</a:t>
            </a:r>
          </a:p>
          <a:p>
            <a:pPr lvl="1"/>
            <a:r>
              <a:rPr lang="en-US" dirty="0" smtClean="0"/>
              <a:t>1 mm spot is available as an option</a:t>
            </a:r>
            <a:endParaRPr lang="en-US" dirty="0"/>
          </a:p>
          <a:p>
            <a:pPr lvl="1"/>
            <a:r>
              <a:rPr lang="en-US" dirty="0" smtClean="0"/>
              <a:t>Variable </a:t>
            </a:r>
            <a:r>
              <a:rPr lang="en-US" dirty="0" smtClean="0"/>
              <a:t>spot size down to 100 </a:t>
            </a:r>
            <a:r>
              <a:rPr lang="en-US" dirty="0" smtClean="0">
                <a:latin typeface="Arial"/>
                <a:cs typeface="Arial"/>
              </a:rPr>
              <a:t>µm is available as an option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34924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3657600" cy="5091112"/>
          </a:xfrm>
        </p:spPr>
        <p:txBody>
          <a:bodyPr/>
          <a:lstStyle/>
          <a:p>
            <a:r>
              <a:rPr lang="en-US" dirty="0" smtClean="0"/>
              <a:t>AxoScan VRTM</a:t>
            </a:r>
          </a:p>
          <a:p>
            <a:pPr lvl="1"/>
            <a:r>
              <a:rPr lang="en-US" dirty="0"/>
              <a:t>Desktop system</a:t>
            </a:r>
          </a:p>
          <a:p>
            <a:pPr lvl="1"/>
            <a:r>
              <a:rPr lang="en-US" dirty="0" smtClean="0"/>
              <a:t>Sample stage rotation</a:t>
            </a:r>
          </a:p>
          <a:p>
            <a:pPr lvl="1"/>
            <a:r>
              <a:rPr lang="en-US" dirty="0" smtClean="0"/>
              <a:t>Up to 6-inch (150 mm) samples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95800" y="1036638"/>
            <a:ext cx="43434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>
            <a:lvl1pPr marL="309563" indent="-309563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 sz="25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100" indent="-258763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+mn-lt"/>
                <a:ea typeface="Arial Unicode MS" pitchFamily="34" charset="-128"/>
              </a:defRPr>
            </a:lvl2pPr>
            <a:lvl3pPr marL="1036638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Arial Unicode MS" pitchFamily="34" charset="-128"/>
              </a:defRPr>
            </a:lvl3pPr>
            <a:lvl4pPr marL="1450975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Arial Unicode MS" pitchFamily="34" charset="-128"/>
              </a:defRPr>
            </a:lvl4pPr>
            <a:lvl5pPr marL="1865313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Arial Unicode MS" pitchFamily="34" charset="-128"/>
              </a:defRPr>
            </a:lvl5pPr>
            <a:lvl6pPr marL="2322513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779713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236913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694113" indent="-206375" algn="l" defTabSz="414338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26698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AxoScan VVRM</a:t>
            </a:r>
          </a:p>
          <a:p>
            <a:pPr lvl="1"/>
            <a:r>
              <a:rPr lang="en-US" kern="0" dirty="0" smtClean="0"/>
              <a:t>Measurement head rotation</a:t>
            </a:r>
          </a:p>
          <a:p>
            <a:pPr lvl="1"/>
            <a:r>
              <a:rPr lang="en-US" kern="0" dirty="0" smtClean="0"/>
              <a:t>Large sample sizes possible</a:t>
            </a:r>
          </a:p>
          <a:p>
            <a:pPr lvl="2"/>
            <a:r>
              <a:rPr lang="en-US" kern="0" dirty="0" smtClean="0"/>
              <a:t>20”, 42”, 65”, …</a:t>
            </a:r>
          </a:p>
          <a:p>
            <a:pPr lvl="2"/>
            <a:r>
              <a:rPr lang="en-US" kern="0" dirty="0" smtClean="0"/>
              <a:t>Gen 4, Gen 5, Gen 6, 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781300" cy="22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52800"/>
            <a:ext cx="2109787" cy="19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time to focus or re-center between measurements is needed</a:t>
            </a:r>
          </a:p>
          <a:p>
            <a:r>
              <a:rPr lang="en-US" dirty="0" smtClean="0"/>
              <a:t>Typical tact time chart for 9 measurement locations: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28800"/>
            <a:ext cx="788585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Basic Overview of PI Testing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AxoScan System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Analysis Methods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Ellipsometry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Generalized Ellipsometry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Fast Mueller Matrix Method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Lab Systems and Production Systems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Polarization of light changes when reflected from thin films on sample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/>
              <a:t>Complicated equations describe how the polarization changes due to thickness (</a:t>
            </a:r>
            <a:r>
              <a:rPr lang="en-US" i="1" dirty="0"/>
              <a:t>t</a:t>
            </a:r>
            <a:r>
              <a:rPr lang="en-US" dirty="0"/>
              <a:t>) and refractive index (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) of each thin film layer</a:t>
            </a:r>
          </a:p>
          <a:p>
            <a:r>
              <a:rPr lang="en-US" dirty="0"/>
              <a:t>By measuring the polarization change, we can calculate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and </a:t>
            </a:r>
            <a:r>
              <a:rPr lang="en-US" i="1" dirty="0"/>
              <a:t>k</a:t>
            </a:r>
            <a:r>
              <a:rPr lang="en-US" dirty="0"/>
              <a:t> of each layer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Ellipsometry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5252038" cy="28956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7375" y="6246813"/>
            <a:ext cx="2895600" cy="4699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937462" y="2743200"/>
            <a:ext cx="3118583" cy="1905000"/>
            <a:chOff x="1972036" y="1524000"/>
            <a:chExt cx="5190764" cy="31708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2036" y="1524000"/>
              <a:ext cx="5190764" cy="29054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478202"/>
              <a:ext cx="3978960" cy="12166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Regular ellipsometry requires the sample layers to be </a:t>
            </a:r>
            <a:r>
              <a:rPr lang="en-US" sz="2000" i="1" dirty="0" smtClean="0"/>
              <a:t>isotropic</a:t>
            </a:r>
          </a:p>
          <a:p>
            <a:r>
              <a:rPr lang="en-US" sz="2000" dirty="0" smtClean="0"/>
              <a:t>But photo-aligned or rubbed PI are </a:t>
            </a:r>
            <a:r>
              <a:rPr lang="en-US" sz="2000" i="1" dirty="0" smtClean="0"/>
              <a:t>anisotropic</a:t>
            </a:r>
          </a:p>
          <a:p>
            <a:r>
              <a:rPr lang="en-US" sz="2000" dirty="0" smtClean="0"/>
              <a:t>Generalized Ellipsometry (GE) is an extension of standard ellipsometry that allows for </a:t>
            </a:r>
            <a:r>
              <a:rPr lang="en-US" sz="2000" b="1" dirty="0" smtClean="0"/>
              <a:t>anisotropic layers</a:t>
            </a:r>
            <a:endParaRPr lang="en-US" sz="2000" b="1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GE requires a more complicated polarization measurement</a:t>
            </a:r>
          </a:p>
          <a:p>
            <a:r>
              <a:rPr lang="en-US" dirty="0" smtClean="0"/>
              <a:t>This is </a:t>
            </a:r>
            <a:r>
              <a:rPr lang="en-US" b="1" dirty="0" smtClean="0">
                <a:solidFill>
                  <a:srgbClr val="026698"/>
                </a:solidFill>
              </a:rPr>
              <a:t>no problem for AxoScan </a:t>
            </a:r>
            <a:r>
              <a:rPr lang="en-US" dirty="0" smtClean="0"/>
              <a:t>since the full Mueller matrix is acquired in 30 </a:t>
            </a:r>
            <a:r>
              <a:rPr lang="en-US" dirty="0" err="1" smtClean="0"/>
              <a:t>ms.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Ellipsometry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7375" y="6246813"/>
            <a:ext cx="2895600" cy="4699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Mueller Matrix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Ellipsometry (GE) is the preferred measurement</a:t>
            </a:r>
          </a:p>
          <a:p>
            <a:pPr lvl="1"/>
            <a:r>
              <a:rPr lang="en-US" dirty="0"/>
              <a:t>AxoScan can make full </a:t>
            </a:r>
            <a:r>
              <a:rPr lang="en-US" dirty="0" smtClean="0"/>
              <a:t>GE measurements </a:t>
            </a:r>
            <a:r>
              <a:rPr lang="en-US" dirty="0"/>
              <a:t>as fast as other company’s simple measurement </a:t>
            </a:r>
            <a:r>
              <a:rPr lang="en-US" dirty="0" smtClean="0"/>
              <a:t>technique!</a:t>
            </a:r>
          </a:p>
          <a:p>
            <a:pPr lvl="1"/>
            <a:r>
              <a:rPr lang="en-US" dirty="0" smtClean="0"/>
              <a:t>So GE is always possible on dummy glass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But sometimes the GE method is very difficult:</a:t>
            </a:r>
          </a:p>
          <a:p>
            <a:pPr lvl="1"/>
            <a:r>
              <a:rPr lang="en-US" dirty="0" smtClean="0"/>
              <a:t>If layers structure is too thick or too complicated</a:t>
            </a:r>
          </a:p>
          <a:p>
            <a:pPr lvl="1"/>
            <a:r>
              <a:rPr lang="en-US" dirty="0" smtClean="0"/>
              <a:t>If sample is patterned (like TFT or CF active area)</a:t>
            </a:r>
          </a:p>
          <a:p>
            <a:pPr lvl="1"/>
            <a:endParaRPr lang="en-US" dirty="0"/>
          </a:p>
          <a:p>
            <a:r>
              <a:rPr lang="en-US" dirty="0" smtClean="0"/>
              <a:t>In those cases, Axometrics created the Fast Mueller Matrix Method (FMMM)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Overview of PI Testing</a:t>
            </a:r>
            <a:endParaRPr lang="en-US" b="1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AxoScan System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Analysis Methods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Generalized 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Fast Mueller Matrix Method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Lab Systems and Production Systems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Mueller </a:t>
            </a:r>
            <a:r>
              <a:rPr lang="en-US" dirty="0" smtClean="0"/>
              <a:t>Matrix Method </a:t>
            </a:r>
            <a:r>
              <a:rPr lang="en-US" sz="2400" dirty="0" smtClean="0"/>
              <a:t>– Cont.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If you rotate the </a:t>
            </a:r>
            <a:r>
              <a:rPr lang="en-US" sz="2000" b="1" dirty="0" smtClean="0"/>
              <a:t>isotropic</a:t>
            </a:r>
            <a:r>
              <a:rPr lang="en-US" sz="2000" dirty="0" smtClean="0"/>
              <a:t> sample, the reflected polarization signal always remains parallel to the glass (0</a:t>
            </a:r>
            <a:r>
              <a:rPr lang="en-US" sz="2000" dirty="0" smtClean="0">
                <a:latin typeface="Calibri"/>
              </a:rPr>
              <a:t>°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7" y="2727412"/>
            <a:ext cx="4022313" cy="27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6639"/>
            <a:ext cx="4206717" cy="28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Mueller Matrix Method </a:t>
            </a:r>
            <a:r>
              <a:rPr lang="en-US" sz="2400" dirty="0"/>
              <a:t>– Cont.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But for an </a:t>
            </a:r>
            <a:r>
              <a:rPr lang="en-US" sz="2000" b="1" dirty="0" smtClean="0"/>
              <a:t>anisotropic</a:t>
            </a:r>
            <a:r>
              <a:rPr lang="en-US" sz="2000" dirty="0" smtClean="0"/>
              <a:t> sample, the polarization </a:t>
            </a:r>
            <a:r>
              <a:rPr lang="en-US" sz="2000" dirty="0" smtClean="0"/>
              <a:t>signal </a:t>
            </a:r>
            <a:r>
              <a:rPr lang="en-US" sz="2000" dirty="0" smtClean="0"/>
              <a:t>will change when the sample is rotated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6" y="2742092"/>
            <a:ext cx="4056888" cy="264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07" y="2667000"/>
            <a:ext cx="4287393" cy="28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Mueller Matrix Method </a:t>
            </a:r>
            <a:r>
              <a:rPr lang="en-US" sz="2400" dirty="0"/>
              <a:t>– Cont.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 Diattenuation Orientation (</a:t>
            </a:r>
            <a:r>
              <a:rPr lang="el-GR" sz="2000" dirty="0" smtClean="0">
                <a:latin typeface="Arial"/>
                <a:cs typeface="Arial"/>
              </a:rPr>
              <a:t>θ</a:t>
            </a:r>
            <a:r>
              <a:rPr lang="el-GR" sz="2000" baseline="-25000" dirty="0" smtClean="0">
                <a:latin typeface="Arial"/>
                <a:cs typeface="Arial"/>
              </a:rPr>
              <a:t>ψ</a:t>
            </a:r>
            <a:r>
              <a:rPr lang="en-US" sz="2000" dirty="0" smtClean="0"/>
              <a:t>)/</a:t>
            </a:r>
            <a:r>
              <a:rPr lang="en-US" sz="2000" dirty="0" err="1" smtClean="0"/>
              <a:t>Retardance</a:t>
            </a:r>
            <a:r>
              <a:rPr lang="en-US" sz="2000" dirty="0" smtClean="0"/>
              <a:t> (</a:t>
            </a:r>
            <a:r>
              <a:rPr lang="el-GR" sz="2000" dirty="0" smtClean="0"/>
              <a:t>δ</a:t>
            </a:r>
            <a:r>
              <a:rPr lang="en-US" sz="2000" dirty="0" smtClean="0"/>
              <a:t>)  vs. Rotation Angle</a:t>
            </a:r>
          </a:p>
          <a:p>
            <a:pPr lvl="1"/>
            <a:r>
              <a:rPr lang="en-US" sz="1800" dirty="0" smtClean="0"/>
              <a:t>“Which input polarization state has maximum reflectivity/phase shift?”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Reflection from air-PI interface dominates measurement</a:t>
            </a:r>
          </a:p>
          <a:p>
            <a:r>
              <a:rPr lang="en-US" sz="2000" dirty="0" smtClean="0"/>
              <a:t>Not strongly affected by other thin-films and active area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3810000" cy="271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Mueller Matrix Method </a:t>
            </a:r>
            <a:r>
              <a:rPr lang="en-US" sz="2400" dirty="0"/>
              <a:t>– Cont.</a:t>
            </a:r>
            <a:r>
              <a:rPr lang="en-US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Fit a simple model function to the measurements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i="0" smtClean="0">
                        <a:ea typeface="Cambria Math"/>
                      </a:rPr>
                      <m:t>θ</m:t>
                    </m:r>
                    <m:r>
                      <m:rPr>
                        <m:nor/>
                      </m:rPr>
                      <a:rPr lang="el-GR" sz="2000" i="0" baseline="-25000">
                        <a:ea typeface="Cambria Math"/>
                      </a:rPr>
                      <m:t>Ψ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 =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sin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( 2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θ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 sz="2000" i="0" baseline="-25000">
                        <a:ea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sin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(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θ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000" b="0" i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 sz="2000" i="0" baseline="-25000">
                        <a:ea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000" i="0">
                        <a:ea typeface="Cambria Math"/>
                      </a:rPr>
                      <m:t> 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l-GR" sz="2000" dirty="0" smtClean="0"/>
                  <a:t>φ</a:t>
                </a:r>
                <a:r>
                  <a:rPr lang="en-US" sz="2000" baseline="-25000" dirty="0" smtClean="0"/>
                  <a:t>B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alignment </a:t>
                </a:r>
                <a:r>
                  <a:rPr lang="en-US" sz="2000" dirty="0" smtClean="0"/>
                  <a:t>direction, </a:t>
                </a:r>
                <a:r>
                  <a:rPr lang="el-GR" sz="2000" dirty="0"/>
                  <a:t>φ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B </a:t>
                </a:r>
                <a:r>
                  <a:rPr lang="en-US" sz="2000" dirty="0"/>
                  <a:t>∝ </a:t>
                </a:r>
                <a:r>
                  <a:rPr lang="en-US" sz="2000" dirty="0" smtClean="0"/>
                  <a:t>anisotropy, </a:t>
                </a:r>
                <a:r>
                  <a:rPr lang="el-GR" sz="2000" dirty="0" smtClean="0"/>
                  <a:t>Δ</a:t>
                </a:r>
                <a:r>
                  <a:rPr lang="en-US" sz="2000" dirty="0" smtClean="0"/>
                  <a:t>n</a:t>
                </a:r>
              </a:p>
              <a:p>
                <a:pPr lvl="1"/>
                <a:r>
                  <a:rPr lang="en-US" sz="2000" dirty="0" smtClean="0"/>
                  <a:t>C ∝ pre-tilt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76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71800" y="3124200"/>
            <a:ext cx="5542921" cy="2770909"/>
            <a:chOff x="1306973" y="2514600"/>
            <a:chExt cx="6706934" cy="3352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24" y="2514600"/>
              <a:ext cx="6213683" cy="33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 rot="10800000">
                  <a:off x="1306973" y="2597121"/>
                  <a:ext cx="465512" cy="281999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itchFamily="34" charset="0"/>
                      <a:ea typeface="Arial Unicode MS" pitchFamily="34" charset="-128"/>
                    </a:rPr>
                    <a:t>Diattenuation orientation,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00" i="1">
                          <a:latin typeface="Cambria Math"/>
                          <a:ea typeface="Cambria Math"/>
                        </a:rPr>
                        <m:t>θ</m:t>
                      </m:r>
                      <m:r>
                        <m:rPr>
                          <m:sty m:val="p"/>
                        </m:rPr>
                        <a:rPr lang="el-GR" sz="1300" i="1" baseline="-25000">
                          <a:latin typeface="Cambria Math"/>
                          <a:ea typeface="Cambria Math"/>
                        </a:rPr>
                        <m:t>Ψ</m:t>
                      </m:r>
                    </m:oMath>
                  </a14:m>
                  <a:r>
                    <a:rPr lang="en-US" sz="1300" dirty="0" smtClean="0">
                      <a:latin typeface="Calibri" pitchFamily="34" charset="0"/>
                      <a:ea typeface="Arial Unicode MS" pitchFamily="34" charset="-128"/>
                    </a:rPr>
                    <a:t>  (°)</a:t>
                  </a:r>
                  <a:endParaRPr lang="en-US" sz="1300" dirty="0">
                    <a:latin typeface="Calibri" pitchFamily="34" charset="0"/>
                    <a:ea typeface="Arial Unicode MS" pitchFamily="34" charset="-128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306973" y="2597121"/>
                  <a:ext cx="465512" cy="2819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09" b="-2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42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AxoScan can make full ellipsometry measurements as fast as other company’s simple </a:t>
            </a:r>
            <a:r>
              <a:rPr lang="en-US" dirty="0" smtClean="0"/>
              <a:t>measurement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Basic Overview of PI Testing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AxoScan System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Analysis Methods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Generalized 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Fast Mueller Matrix Method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Sample </a:t>
            </a:r>
            <a:r>
              <a:rPr lang="en-US" b="1" dirty="0" smtClean="0">
                <a:solidFill>
                  <a:schemeClr val="tx1"/>
                </a:solidFill>
              </a:rPr>
              <a:t>Data</a:t>
            </a:r>
          </a:p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Lab Systems and Production Systems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Photo-Aligned PI on Dummy Glass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that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and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 do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vary linearly with exposure energy!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only true for some types of PI material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b="1" dirty="0" smtClean="0">
                <a:solidFill>
                  <a:srgbClr val="498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anisotropy</a:t>
            </a:r>
            <a:r>
              <a:rPr lang="en-US" dirty="0" smtClean="0">
                <a:solidFill>
                  <a:srgbClr val="498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 good indicator of exposure energy</a:t>
            </a:r>
          </a:p>
          <a:p>
            <a:r>
              <a:rPr lang="en-US" b="1" dirty="0"/>
              <a:t>Analysis by </a:t>
            </a:r>
            <a:r>
              <a:rPr lang="en-US" b="1" dirty="0">
                <a:solidFill>
                  <a:srgbClr val="026698"/>
                </a:solidFill>
              </a:rPr>
              <a:t>GE </a:t>
            </a:r>
            <a:r>
              <a:rPr lang="en-US" b="1" dirty="0" smtClean="0">
                <a:solidFill>
                  <a:srgbClr val="026698"/>
                </a:solidFill>
              </a:rPr>
              <a:t>method </a:t>
            </a:r>
            <a:r>
              <a:rPr lang="en-US" b="1" dirty="0" smtClean="0"/>
              <a:t>is absolutely needed for this sample!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7149422" cy="32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Photo-Aligned PI on TFT 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anisotropy measurements of photo-aligned PI on production panel TFT glass</a:t>
            </a:r>
          </a:p>
          <a:p>
            <a:r>
              <a:rPr lang="en-US" dirty="0" smtClean="0"/>
              <a:t>Analyzed by FMMM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7" y="2271251"/>
            <a:ext cx="5743575" cy="33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Anisotropy of Rubbed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Rubbed PI on production panel, CF glass</a:t>
            </a:r>
          </a:p>
          <a:p>
            <a:r>
              <a:rPr lang="en-US" dirty="0" smtClean="0"/>
              <a:t>Measurement of relative anisotropy for different rubbing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15744"/>
              </p:ext>
            </p:extLst>
          </p:nvPr>
        </p:nvGraphicFramePr>
        <p:xfrm>
          <a:off x="1295400" y="2438400"/>
          <a:ext cx="5812631" cy="2428081"/>
        </p:xfrm>
        <a:graphic>
          <a:graphicData uri="http://schemas.openxmlformats.org/drawingml/2006/table">
            <a:tbl>
              <a:tblPr/>
              <a:tblGrid>
                <a:gridCol w="1651859"/>
                <a:gridCol w="2106721"/>
                <a:gridCol w="2054051"/>
              </a:tblGrid>
              <a:tr h="583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26698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Rubbing parameters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26698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Relative Anisotropy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Stage Speed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Higher stage speed, Larger Anisotropy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Stage Speed 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Mark Width 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Wider mark, Larger Anisotropy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Mark Width 17.5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RPM 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Higher roller speed, Larger Anisotropy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RPM 1600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 panose="020B0604020202020204" pitchFamily="34" charset="-128"/>
                        </a:rPr>
                        <a:t>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84" y="1428750"/>
            <a:ext cx="3957016" cy="466725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Photo-Aligned PI Test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036638"/>
            <a:ext cx="4648199" cy="50911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CF glass, FMMM test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Scan across 3 cells on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motherglass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Traverse direction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Notice the 0.3° change in orientation in the transition region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80" y="3048794"/>
            <a:ext cx="264412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LC Alignment Layer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AxoScan™ system for testing LC alignment layers </a:t>
            </a:r>
          </a:p>
          <a:p>
            <a:r>
              <a:rPr lang="en-US" dirty="0" smtClean="0"/>
              <a:t>Layer types</a:t>
            </a:r>
          </a:p>
          <a:p>
            <a:pPr lvl="1"/>
            <a:r>
              <a:rPr lang="en-US" dirty="0" smtClean="0"/>
              <a:t>PI (isotropic)</a:t>
            </a:r>
          </a:p>
          <a:p>
            <a:pPr lvl="1"/>
            <a:r>
              <a:rPr lang="en-US" dirty="0" smtClean="0"/>
              <a:t>Rubbed PI</a:t>
            </a:r>
          </a:p>
          <a:p>
            <a:pPr lvl="1"/>
            <a:r>
              <a:rPr lang="en-US" dirty="0" smtClean="0"/>
              <a:t>Photo-aligned PI (PAPI)</a:t>
            </a:r>
          </a:p>
          <a:p>
            <a:r>
              <a:rPr lang="en-US" dirty="0" smtClean="0"/>
              <a:t>Measurement parameters:</a:t>
            </a:r>
          </a:p>
          <a:p>
            <a:pPr lvl="1"/>
            <a:r>
              <a:rPr lang="en-US" dirty="0" smtClean="0"/>
              <a:t>Film thickness</a:t>
            </a:r>
          </a:p>
          <a:p>
            <a:pPr lvl="1"/>
            <a:r>
              <a:rPr lang="en-US" dirty="0" smtClean="0"/>
              <a:t>Alignment direction</a:t>
            </a:r>
          </a:p>
          <a:p>
            <a:pPr lvl="1"/>
            <a:r>
              <a:rPr lang="en-US" dirty="0" smtClean="0"/>
              <a:t>Alignment strength (anisotropy)</a:t>
            </a:r>
          </a:p>
          <a:p>
            <a:pPr lvl="1"/>
            <a:r>
              <a:rPr lang="en-US" dirty="0" smtClean="0"/>
              <a:t>Tilt angle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84" y="1981200"/>
            <a:ext cx="372525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Basic Overview of PI Testing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AxoScan System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Analysis Methods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Generalized Ellipsometry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Fast Mueller Matrix Method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Lab Systems and Production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VRTF-1 Lab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system for samples up to 6”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58515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9" y="2743200"/>
            <a:ext cx="6400800" cy="3051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VVRM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for testing mother glass or cut cells</a:t>
            </a:r>
          </a:p>
          <a:p>
            <a:pPr lvl="1"/>
            <a:r>
              <a:rPr lang="en-US" sz="1600" dirty="0" smtClean="0"/>
              <a:t>G4.5</a:t>
            </a:r>
          </a:p>
          <a:p>
            <a:pPr lvl="1"/>
            <a:r>
              <a:rPr lang="en-US" sz="1600" dirty="0" smtClean="0"/>
              <a:t>G5</a:t>
            </a:r>
          </a:p>
          <a:p>
            <a:pPr lvl="1"/>
            <a:r>
              <a:rPr lang="en-US" sz="1600" dirty="0" smtClean="0"/>
              <a:t>G5.5</a:t>
            </a:r>
          </a:p>
          <a:p>
            <a:pPr lvl="1"/>
            <a:r>
              <a:rPr lang="en-US" sz="1600" dirty="0" smtClean="0"/>
              <a:t>G6</a:t>
            </a:r>
          </a:p>
          <a:p>
            <a:r>
              <a:rPr lang="en-US" dirty="0" smtClean="0"/>
              <a:t>Offline in inline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5004204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</a:t>
            </a:r>
            <a:r>
              <a:rPr lang="en-US" dirty="0" smtClean="0"/>
              <a:t>Film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Polyimide (PI) film on bare </a:t>
            </a:r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Before photo-alignment or rubbing, PI is isotropic</a:t>
            </a:r>
          </a:p>
          <a:p>
            <a:pPr lvl="2"/>
            <a:r>
              <a:rPr lang="en-US" dirty="0" smtClean="0"/>
              <a:t>Isotropic means the refractive index </a:t>
            </a:r>
            <a:r>
              <a:rPr lang="en-US" i="1" dirty="0" smtClean="0"/>
              <a:t>n</a:t>
            </a:r>
            <a:r>
              <a:rPr lang="en-US" dirty="0" smtClean="0"/>
              <a:t> is the same in all directions</a:t>
            </a:r>
          </a:p>
          <a:p>
            <a:pPr lvl="1"/>
            <a:r>
              <a:rPr lang="en-US" dirty="0" smtClean="0"/>
              <a:t>AxoScan will measure the thickness </a:t>
            </a:r>
            <a:r>
              <a:rPr lang="en-US" i="1" dirty="0" smtClean="0"/>
              <a:t>t</a:t>
            </a:r>
            <a:r>
              <a:rPr lang="en-US" dirty="0" smtClean="0"/>
              <a:t> and refractive index </a:t>
            </a:r>
            <a:r>
              <a:rPr lang="en-US" i="1" dirty="0" smtClean="0"/>
              <a:t>n</a:t>
            </a:r>
            <a:r>
              <a:rPr lang="en-US" dirty="0" smtClean="0"/>
              <a:t> of the PI film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6638"/>
            <a:ext cx="5003598" cy="5091112"/>
          </a:xfrm>
        </p:spPr>
        <p:txBody>
          <a:bodyPr/>
          <a:lstStyle/>
          <a:p>
            <a:r>
              <a:rPr lang="en-US" dirty="0"/>
              <a:t>When PI is photo-aligned or rubbed, it becomes </a:t>
            </a:r>
            <a:r>
              <a:rPr lang="en-US" b="1" i="1" dirty="0"/>
              <a:t>anisotropic</a:t>
            </a:r>
          </a:p>
          <a:p>
            <a:pPr lvl="1"/>
            <a:r>
              <a:rPr lang="en-US" dirty="0"/>
              <a:t>Refractive index </a:t>
            </a:r>
            <a:r>
              <a:rPr lang="en-US" i="1" dirty="0"/>
              <a:t>n</a:t>
            </a:r>
            <a:r>
              <a:rPr lang="en-US" dirty="0"/>
              <a:t> is different depending on direction</a:t>
            </a:r>
          </a:p>
          <a:p>
            <a:pPr lvl="1"/>
            <a:r>
              <a:rPr lang="en-US" dirty="0"/>
              <a:t>Δ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baseline="-25000" dirty="0"/>
              <a:t>max</a:t>
            </a:r>
            <a:r>
              <a:rPr lang="en-US" dirty="0"/>
              <a:t> - </a:t>
            </a:r>
            <a:r>
              <a:rPr lang="en-US" i="1" dirty="0"/>
              <a:t>n</a:t>
            </a:r>
            <a:r>
              <a:rPr lang="en-US" baseline="-25000" dirty="0"/>
              <a:t>min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26698"/>
                </a:solidFill>
              </a:rPr>
              <a:t>anisotropy</a:t>
            </a:r>
            <a:r>
              <a:rPr lang="en-US" dirty="0" smtClean="0"/>
              <a:t>, Δ</a:t>
            </a:r>
            <a:r>
              <a:rPr lang="en-US" i="1" dirty="0" smtClean="0"/>
              <a:t>n</a:t>
            </a:r>
            <a:r>
              <a:rPr lang="en-US" dirty="0" smtClean="0">
                <a:solidFill>
                  <a:schemeClr val="tx1"/>
                </a:solidFill>
              </a:rPr>
              <a:t>, is proportional to</a:t>
            </a:r>
            <a:r>
              <a:rPr lang="en-US" dirty="0" smtClean="0"/>
              <a:t> the photo-alignment </a:t>
            </a:r>
            <a:r>
              <a:rPr lang="en-US" b="1" dirty="0" smtClean="0">
                <a:solidFill>
                  <a:srgbClr val="026698"/>
                </a:solidFill>
              </a:rPr>
              <a:t>exposure strength </a:t>
            </a:r>
            <a:r>
              <a:rPr lang="en-US" dirty="0" smtClean="0"/>
              <a:t>(or rubbing strength) and </a:t>
            </a:r>
            <a:r>
              <a:rPr lang="en-US" b="1" dirty="0" smtClean="0">
                <a:solidFill>
                  <a:srgbClr val="026698"/>
                </a:solidFill>
              </a:rPr>
              <a:t>azimuthal anchoring energy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41" y="1219200"/>
            <a:ext cx="3043759" cy="42297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8382000" y="1136649"/>
            <a:ext cx="0" cy="43497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94703" y="607428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Large </a:t>
            </a:r>
            <a:r>
              <a:rPr lang="el-GR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Δ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High exposure strength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Strong anchoring energy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234" y="5462528"/>
            <a:ext cx="180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Small </a:t>
            </a:r>
            <a:r>
              <a:rPr lang="el-GR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Δ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Low exposure strength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Weak anchoring energy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482395" y="3109405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Increasing exposure energy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anisotropic film will have a its maximum refractive index, </a:t>
            </a:r>
            <a:r>
              <a:rPr lang="en-US" i="1" dirty="0" smtClean="0"/>
              <a:t>n</a:t>
            </a:r>
            <a:r>
              <a:rPr lang="en-US" baseline="-25000" dirty="0" smtClean="0"/>
              <a:t>max</a:t>
            </a:r>
            <a:r>
              <a:rPr lang="en-US" dirty="0" smtClean="0"/>
              <a:t>, aligned in some direction,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026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anisotropy orientation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is proportional to the </a:t>
            </a:r>
            <a:r>
              <a:rPr lang="en-US" b="1" dirty="0" smtClean="0">
                <a:solidFill>
                  <a:srgbClr val="026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photo-alignment polarizer angle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(or rubbing direction)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LC molecules will align in this direction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67100"/>
            <a:ext cx="4143375" cy="2476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419600" y="4229100"/>
            <a:ext cx="1752600" cy="4572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 rot="20706904">
            <a:off x="6345729" y="3613548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In the same direction as</a:t>
            </a:r>
          </a:p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the photo-alignment direction</a:t>
            </a:r>
          </a:p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or rubbing direction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3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 Tilt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4343399" cy="5091112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/>
              <a:t>photo-aligned</a:t>
            </a:r>
            <a:r>
              <a:rPr lang="en-US" dirty="0" smtClean="0"/>
              <a:t> PI, the anisotropy tends to lay flat</a:t>
            </a:r>
          </a:p>
          <a:p>
            <a:pPr lvl="1"/>
            <a:r>
              <a:rPr lang="en-US" dirty="0" smtClean="0"/>
              <a:t>LC molecules will have 0° pre-tilt angle</a:t>
            </a:r>
          </a:p>
          <a:p>
            <a:pPr lvl="1"/>
            <a:endParaRPr lang="en-US" dirty="0"/>
          </a:p>
          <a:p>
            <a:r>
              <a:rPr lang="en-US" dirty="0" smtClean="0"/>
              <a:t>For </a:t>
            </a:r>
            <a:r>
              <a:rPr lang="en-US" b="1" dirty="0" smtClean="0"/>
              <a:t>rubbed PI</a:t>
            </a:r>
            <a:r>
              <a:rPr lang="en-US" dirty="0" smtClean="0"/>
              <a:t>, the anisotropy can be tilted up (away from the glass) by an angle </a:t>
            </a:r>
            <a:r>
              <a:rPr lang="el-G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 smtClean="0">
                <a:latin typeface="+mj-lt"/>
                <a:cs typeface="Times New Roman" panose="02020603050405020304" pitchFamily="18" charset="0"/>
              </a:rPr>
              <a:t>This is will cause LC molecules to have a pre-tilt angle &gt; 0°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61655"/>
            <a:ext cx="3559433" cy="3948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2895600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Photo-aligned PI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usually has no tilt angle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90763"/>
            <a:ext cx="209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Rubbed PI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 a tilt angle </a:t>
            </a:r>
            <a:r>
              <a:rPr lang="el-GR" sz="12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Φ</a:t>
            </a:r>
            <a:endParaRPr lang="en-US" sz="12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6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Refractive Index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Sometimes, refractive index is a </a:t>
                </a:r>
                <a:r>
                  <a:rPr lang="en-US" b="1" dirty="0" smtClean="0"/>
                  <a:t>complex </a:t>
                </a:r>
                <a:r>
                  <a:rPr lang="en-US" dirty="0" smtClean="0"/>
                  <a:t>number,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22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possible for anisotropy to have </a:t>
                </a:r>
                <a:r>
                  <a:rPr lang="en-US" b="1" i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both</a:t>
                </a:r>
                <a:r>
                  <a:rPr lang="en-US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and </a:t>
                </a:r>
                <a:r>
                  <a:rPr lang="el-GR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b="1" dirty="0" smtClean="0">
                    <a:solidFill>
                      <a:srgbClr val="0266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9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2877633"/>
                <a:ext cx="19736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i="1" dirty="0">
                  <a:ea typeface="Arial Unicode MS" panose="020B0604020202020204" pitchFamily="34" charset="-128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77633"/>
                <a:ext cx="1973682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41692" y="3970139"/>
            <a:ext cx="5545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ial Unicode MS" panose="020B0604020202020204" pitchFamily="34" charset="-128"/>
              </a:rPr>
              <a:t>Imaginary part</a:t>
            </a:r>
          </a:p>
          <a:p>
            <a:r>
              <a:rPr lang="en-US" i="1" dirty="0" smtClean="0">
                <a:ea typeface="Arial Unicode MS" panose="020B0604020202020204" pitchFamily="34" charset="-128"/>
              </a:rPr>
              <a:t>    k</a:t>
            </a:r>
            <a:r>
              <a:rPr lang="en-US" dirty="0" smtClean="0">
                <a:ea typeface="Arial Unicode MS" panose="020B0604020202020204" pitchFamily="34" charset="-128"/>
              </a:rPr>
              <a:t> describes how light is absorbed by the material. </a:t>
            </a:r>
          </a:p>
          <a:p>
            <a:r>
              <a:rPr lang="en-US" dirty="0" smtClean="0">
                <a:ea typeface="Arial Unicode MS" panose="020B0604020202020204" pitchFamily="34" charset="-128"/>
              </a:rPr>
              <a:t>    If </a:t>
            </a:r>
            <a:r>
              <a:rPr lang="en-US" i="1" dirty="0" smtClean="0">
                <a:ea typeface="Arial Unicode MS" panose="020B0604020202020204" pitchFamily="34" charset="-128"/>
              </a:rPr>
              <a:t>k</a:t>
            </a:r>
            <a:r>
              <a:rPr lang="en-US" dirty="0" smtClean="0">
                <a:ea typeface="Arial Unicode MS" panose="020B0604020202020204" pitchFamily="34" charset="-128"/>
              </a:rPr>
              <a:t> = 0, the material is perfectly clear.</a:t>
            </a:r>
          </a:p>
          <a:p>
            <a:r>
              <a:rPr lang="en-US" dirty="0">
                <a:ea typeface="Arial Unicode MS" panose="020B0604020202020204" pitchFamily="34" charset="-128"/>
              </a:rPr>
              <a:t> </a:t>
            </a:r>
            <a:r>
              <a:rPr lang="en-US" dirty="0" smtClean="0">
                <a:ea typeface="Arial Unicode MS" panose="020B0604020202020204" pitchFamily="34" charset="-128"/>
              </a:rPr>
              <a:t>   Sometimes </a:t>
            </a:r>
            <a:r>
              <a:rPr lang="en-US" i="1" dirty="0" smtClean="0">
                <a:ea typeface="Arial Unicode MS" panose="020B0604020202020204" pitchFamily="34" charset="-128"/>
              </a:rPr>
              <a:t>k</a:t>
            </a:r>
            <a:r>
              <a:rPr lang="en-US" dirty="0" smtClean="0">
                <a:ea typeface="Arial Unicode MS" panose="020B0604020202020204" pitchFamily="34" charset="-128"/>
              </a:rPr>
              <a:t> is called the “absorption coefficient”.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2646" y="1676400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ial Unicode MS" panose="020B0604020202020204" pitchFamily="34" charset="-128"/>
              </a:rPr>
              <a:t>Real part</a:t>
            </a:r>
          </a:p>
          <a:p>
            <a:r>
              <a:rPr lang="en-US" i="1" dirty="0" smtClean="0">
                <a:ea typeface="Arial Unicode MS" panose="020B0604020202020204" pitchFamily="34" charset="-128"/>
              </a:rPr>
              <a:t>    n</a:t>
            </a:r>
            <a:r>
              <a:rPr lang="en-US" dirty="0" smtClean="0">
                <a:ea typeface="Arial Unicode MS" panose="020B0604020202020204" pitchFamily="34" charset="-128"/>
              </a:rPr>
              <a:t> describes how fast light moves through the material.</a:t>
            </a:r>
          </a:p>
          <a:p>
            <a:r>
              <a:rPr lang="en-US" dirty="0" smtClean="0">
                <a:ea typeface="Arial Unicode MS" panose="020B0604020202020204" pitchFamily="34" charset="-128"/>
              </a:rPr>
              <a:t>    Usually just called the “refractive index”.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27464" y="1876222"/>
            <a:ext cx="909056" cy="1035041"/>
            <a:chOff x="1611692" y="1938630"/>
            <a:chExt cx="909056" cy="103504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1611692" y="1938630"/>
              <a:ext cx="537159" cy="10350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148851" y="1938630"/>
              <a:ext cx="37189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 flipV="1">
            <a:off x="2569373" y="3477428"/>
            <a:ext cx="572319" cy="721309"/>
            <a:chOff x="2493173" y="2936291"/>
            <a:chExt cx="893805" cy="9906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2493173" y="2936291"/>
              <a:ext cx="521908" cy="990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015081" y="2936291"/>
              <a:ext cx="37189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426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ometr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xometrics Template 2015.potx" id="{74EF8BA2-3219-4890-8A0B-2C80B730A0E9}" vid="{0EB4C2A3-6343-4B14-A72A-118251F80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Axometrics Template 2015</Template>
  <TotalTime>15668</TotalTime>
  <Words>1775</Words>
  <Application>Microsoft Office PowerPoint</Application>
  <PresentationFormat>On-screen Show (4:3)</PresentationFormat>
  <Paragraphs>384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 Unicode MS</vt:lpstr>
      <vt:lpstr>MS Gothic</vt:lpstr>
      <vt:lpstr>Arial</vt:lpstr>
      <vt:lpstr>Calibri</vt:lpstr>
      <vt:lpstr>Cambria Math</vt:lpstr>
      <vt:lpstr>Times New Roman</vt:lpstr>
      <vt:lpstr>Wingdings</vt:lpstr>
      <vt:lpstr>Axometrics</vt:lpstr>
      <vt:lpstr>LC Alignment Layer Measurement</vt:lpstr>
      <vt:lpstr>Axometrics</vt:lpstr>
      <vt:lpstr>Contents</vt:lpstr>
      <vt:lpstr>LC Alignment Layer Measurements</vt:lpstr>
      <vt:lpstr>PI Film Testing</vt:lpstr>
      <vt:lpstr>Anisotropy</vt:lpstr>
      <vt:lpstr>Anisotropy Orientation</vt:lpstr>
      <vt:lpstr>Anisotropy Tilt Angle</vt:lpstr>
      <vt:lpstr>Complex Refractive Index</vt:lpstr>
      <vt:lpstr>Complex Refractive Index – Cont.</vt:lpstr>
      <vt:lpstr>Two Analysis Methods</vt:lpstr>
      <vt:lpstr>Sample Types</vt:lpstr>
      <vt:lpstr>AxoScan Capabilities</vt:lpstr>
      <vt:lpstr>Typical Specifications</vt:lpstr>
      <vt:lpstr>Contents</vt:lpstr>
      <vt:lpstr>AxoScan-HSO</vt:lpstr>
      <vt:lpstr>Polarization State Possibilities</vt:lpstr>
      <vt:lpstr>AxoScan Sensor Theory</vt:lpstr>
      <vt:lpstr>AxoScan Sensor Theory – Continued</vt:lpstr>
      <vt:lpstr>AxoScan Sensor Theory – Continued</vt:lpstr>
      <vt:lpstr>Measurement Technique</vt:lpstr>
      <vt:lpstr>Tunable Visible Source</vt:lpstr>
      <vt:lpstr>Spot Size</vt:lpstr>
      <vt:lpstr>System Configurations</vt:lpstr>
      <vt:lpstr>Tact Time</vt:lpstr>
      <vt:lpstr>Contents</vt:lpstr>
      <vt:lpstr>Ellipsometry</vt:lpstr>
      <vt:lpstr>Generalized Ellipsometry</vt:lpstr>
      <vt:lpstr>Fast Mueller Matrix Method</vt:lpstr>
      <vt:lpstr>Fast Mueller Matrix Method – Cont. </vt:lpstr>
      <vt:lpstr>Fast Mueller Matrix Method – Cont. </vt:lpstr>
      <vt:lpstr>Fast Mueller Matrix Method – Cont. </vt:lpstr>
      <vt:lpstr>Fast Mueller Matrix Method – Cont. </vt:lpstr>
      <vt:lpstr>Key Advantage</vt:lpstr>
      <vt:lpstr>Contents</vt:lpstr>
      <vt:lpstr>Photo-Aligned PI on Dummy Glass</vt:lpstr>
      <vt:lpstr>Photo-Aligned PI on TFT Glass</vt:lpstr>
      <vt:lpstr>Relative Anisotropy of Rubbed PI</vt:lpstr>
      <vt:lpstr>High-Resolution Photo-Aligned PI Test</vt:lpstr>
      <vt:lpstr>Contents</vt:lpstr>
      <vt:lpstr>VRTF-1 Lab System</vt:lpstr>
      <vt:lpstr>VVRM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Alignment Layer Measurement</dc:title>
  <dc:creator>Matt Smith</dc:creator>
  <cp:lastModifiedBy>Matt Smith</cp:lastModifiedBy>
  <cp:revision>55</cp:revision>
  <dcterms:created xsi:type="dcterms:W3CDTF">2015-01-26T15:06:01Z</dcterms:created>
  <dcterms:modified xsi:type="dcterms:W3CDTF">2015-02-25T13:07:56Z</dcterms:modified>
</cp:coreProperties>
</file>